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79" r:id="rId2"/>
  </p:sldMasterIdLst>
  <p:notesMasterIdLst>
    <p:notesMasterId r:id="rId32"/>
  </p:notesMasterIdLst>
  <p:handoutMasterIdLst>
    <p:handoutMasterId r:id="rId33"/>
  </p:handoutMasterIdLst>
  <p:sldIdLst>
    <p:sldId id="257" r:id="rId3"/>
    <p:sldId id="326" r:id="rId4"/>
    <p:sldId id="465" r:id="rId5"/>
    <p:sldId id="450" r:id="rId6"/>
    <p:sldId id="470" r:id="rId7"/>
    <p:sldId id="451" r:id="rId8"/>
    <p:sldId id="466" r:id="rId9"/>
    <p:sldId id="454" r:id="rId10"/>
    <p:sldId id="456" r:id="rId11"/>
    <p:sldId id="457" r:id="rId12"/>
    <p:sldId id="458" r:id="rId13"/>
    <p:sldId id="467" r:id="rId14"/>
    <p:sldId id="453" r:id="rId15"/>
    <p:sldId id="455" r:id="rId16"/>
    <p:sldId id="459" r:id="rId17"/>
    <p:sldId id="460" r:id="rId18"/>
    <p:sldId id="461" r:id="rId19"/>
    <p:sldId id="462" r:id="rId20"/>
    <p:sldId id="468" r:id="rId21"/>
    <p:sldId id="463" r:id="rId22"/>
    <p:sldId id="464" r:id="rId23"/>
    <p:sldId id="469" r:id="rId24"/>
    <p:sldId id="399" r:id="rId25"/>
    <p:sldId id="269" r:id="rId26"/>
    <p:sldId id="445" r:id="rId27"/>
    <p:sldId id="446" r:id="rId28"/>
    <p:sldId id="447" r:id="rId29"/>
    <p:sldId id="448" r:id="rId30"/>
    <p:sldId id="44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97" autoAdjust="0"/>
    <p:restoredTop sz="75754" autoAdjust="0"/>
  </p:normalViewPr>
  <p:slideViewPr>
    <p:cSldViewPr snapToGrid="0">
      <p:cViewPr varScale="1">
        <p:scale>
          <a:sx n="77" d="100"/>
          <a:sy n="77" d="100"/>
        </p:scale>
        <p:origin x="1530"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21-Jul-22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21-Jul-22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4165944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225621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60808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280388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3126789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97964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263122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28374356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7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45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1244204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045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gif"/><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298438"/>
            <a:ext cx="7846085" cy="125437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800" dirty="0" err="1">
                <a:latin typeface="Arial" panose="020B0604020202020204" pitchFamily="34" charset="0"/>
                <a:cs typeface="Arial" panose="020B0604020202020204" pitchFamily="34" charset="0"/>
              </a:rPr>
              <a:t>Chữ</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ký</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điện</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tử</a:t>
            </a:r>
            <a:r>
              <a:rPr lang="en-US" sz="4800" dirty="0">
                <a:latin typeface="Arial" panose="020B0604020202020204" pitchFamily="34" charset="0"/>
                <a:cs typeface="Arial" panose="020B0604020202020204" pitchFamily="34" charset="0"/>
              </a:rPr>
              <a:t> BLS</a:t>
            </a:r>
            <a:endParaRPr kumimoji="0" lang="en-US" sz="48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765755"/>
            <a:ext cx="6882523" cy="153747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rPr>
              <a:t>Giảng viên hướng dẫn: 	TS. </a:t>
            </a:r>
            <a:r>
              <a:rPr kumimoji="0" lang="en-US" sz="1800" b="1" i="0" u="none" strike="noStrike" kern="1200" cap="none" spc="0" normalizeH="0" baseline="0" noProof="0" dirty="0" err="1">
                <a:ln>
                  <a:noFill/>
                </a:ln>
                <a:solidFill>
                  <a:prstClr val="black"/>
                </a:solidFill>
                <a:effectLst/>
                <a:uLnTx/>
                <a:uFillTx/>
                <a:latin typeface="Arial"/>
                <a:ea typeface="Lato" panose="020F0502020204030203" pitchFamily="34" charset="0"/>
                <a:cs typeface="Times New Roman" panose="02020603050405020304" pitchFamily="18" charset="0"/>
              </a:rPr>
              <a:t>Nguyễn</a:t>
            </a: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rPr>
              <a:t> Phi Lê</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Nhóm báo cáo: 		1. Tạ Hữu Bình - </a:t>
            </a:r>
            <a:r>
              <a:rPr kumimoji="0" lang="en-US" sz="1800" b="1" i="0" u="none" strike="noStrike" kern="1200" cap="none" spc="0" normalizeH="0" baseline="0" noProof="0" dirty="0">
                <a:ln>
                  <a:noFill/>
                </a:ln>
                <a:solidFill>
                  <a:prstClr val="black"/>
                </a:solidFill>
                <a:effectLst/>
                <a:uLnTx/>
                <a:uFillTx/>
                <a:latin typeface="Arial"/>
                <a:ea typeface="Times New Roman" panose="02020603050405020304" pitchFamily="18" charset="0"/>
                <a:cs typeface="Lato" panose="020F0502020204030203" pitchFamily="34" charset="0"/>
              </a:rPr>
              <a:t>20190094</a:t>
            </a: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		    	2. Trần Trọng Hiệp - 20190051</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800" dirty="0">
                <a:solidFill>
                  <a:prstClr val="black"/>
                </a:solidFill>
                <a:latin typeface="Arial"/>
              </a:rPr>
              <a:t>			3. </a:t>
            </a:r>
            <a:r>
              <a:rPr lang="en-US" sz="1800" dirty="0" err="1">
                <a:solidFill>
                  <a:prstClr val="black"/>
                </a:solidFill>
                <a:latin typeface="Arial"/>
              </a:rPr>
              <a:t>Nguyễn</a:t>
            </a:r>
            <a:r>
              <a:rPr lang="en-US" sz="1800" dirty="0">
                <a:solidFill>
                  <a:prstClr val="black"/>
                </a:solidFill>
                <a:latin typeface="Arial"/>
              </a:rPr>
              <a:t> Văn Trung - 20190071</a:t>
            </a:r>
          </a:p>
        </p:txBody>
      </p:sp>
      <p:sp>
        <p:nvSpPr>
          <p:cNvPr id="2" name="Rectangle 1">
            <a:extLst>
              <a:ext uri="{FF2B5EF4-FFF2-40B4-BE49-F238E27FC236}">
                <a16:creationId xmlns:a16="http://schemas.microsoft.com/office/drawing/2014/main" id="{ACC3C5D1-4D0E-26ED-DB81-7ADA5D18A668}"/>
              </a:ext>
            </a:extLst>
          </p:cNvPr>
          <p:cNvSpPr/>
          <p:nvPr/>
        </p:nvSpPr>
        <p:spPr>
          <a:xfrm>
            <a:off x="413012" y="317038"/>
            <a:ext cx="2576374" cy="841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28" name="Picture 4" descr="Trường Công nghệ Thông tin và Truyền thông - Đại học Bách khoa Hà Nội">
            <a:extLst>
              <a:ext uri="{FF2B5EF4-FFF2-40B4-BE49-F238E27FC236}">
                <a16:creationId xmlns:a16="http://schemas.microsoft.com/office/drawing/2014/main" id="{566037F1-883B-9EF1-3745-43F326AFB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12" y="411838"/>
            <a:ext cx="2028872" cy="8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elliptic curves - How does ECC go from decimals to integers? - Cryptography  Stack Exchange">
            <a:extLst>
              <a:ext uri="{FF2B5EF4-FFF2-40B4-BE49-F238E27FC236}">
                <a16:creationId xmlns:a16="http://schemas.microsoft.com/office/drawing/2014/main" id="{357BAF0C-D525-2F40-AA7B-ED1FCB5DF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607" y="3224476"/>
            <a:ext cx="2675971" cy="26840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ECE6110-0ED0-1571-4AE2-CA44BD70B609}"/>
              </a:ext>
            </a:extLst>
          </p:cNvPr>
          <p:cNvPicPr>
            <a:picLocks noChangeAspect="1"/>
          </p:cNvPicPr>
          <p:nvPr/>
        </p:nvPicPr>
        <p:blipFill>
          <a:blip r:embed="rId4"/>
          <a:stretch>
            <a:fillRect/>
          </a:stretch>
        </p:blipFill>
        <p:spPr>
          <a:xfrm>
            <a:off x="1653690" y="3507086"/>
            <a:ext cx="2394204" cy="2401437"/>
          </a:xfrm>
          <a:prstGeom prst="rect">
            <a:avLst/>
          </a:prstGeom>
        </p:spPr>
      </p:pic>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Phép cộng trên đường cong Elliptic</a:t>
            </a:r>
          </a:p>
        </p:txBody>
      </p:sp>
      <p:pic>
        <p:nvPicPr>
          <p:cNvPr id="2050" name="Picture 2">
            <a:extLst>
              <a:ext uri="{FF2B5EF4-FFF2-40B4-BE49-F238E27FC236}">
                <a16:creationId xmlns:a16="http://schemas.microsoft.com/office/drawing/2014/main" id="{76C90806-CBC4-1E8A-E66B-94F931CBC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2607" y="818000"/>
            <a:ext cx="2428420" cy="24014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relatively easy to understand) primer on elliptic curve cryptography |  Ars Technica">
            <a:extLst>
              <a:ext uri="{FF2B5EF4-FFF2-40B4-BE49-F238E27FC236}">
                <a16:creationId xmlns:a16="http://schemas.microsoft.com/office/drawing/2014/main" id="{5A05E696-6F23-450B-98D0-F518A142C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93" y="818001"/>
            <a:ext cx="2751729" cy="27517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CF1170B-B5ED-0490-CA16-F491B77BF7EE}"/>
              </a:ext>
            </a:extLst>
          </p:cNvPr>
          <p:cNvPicPr>
            <a:picLocks noChangeAspect="1"/>
          </p:cNvPicPr>
          <p:nvPr/>
        </p:nvPicPr>
        <p:blipFill>
          <a:blip r:embed="rId7"/>
          <a:stretch>
            <a:fillRect/>
          </a:stretch>
        </p:blipFill>
        <p:spPr>
          <a:xfrm>
            <a:off x="1198427" y="2565099"/>
            <a:ext cx="7321943" cy="1571629"/>
          </a:xfrm>
          <a:prstGeom prst="rect">
            <a:avLst/>
          </a:prstGeom>
        </p:spPr>
      </p:pic>
    </p:spTree>
    <p:extLst>
      <p:ext uri="{BB962C8B-B14F-4D97-AF65-F5344CB8AC3E}">
        <p14:creationId xmlns:p14="http://schemas.microsoft.com/office/powerpoint/2010/main" val="58328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Bilinear pairing</a:t>
            </a:r>
          </a:p>
        </p:txBody>
      </p:sp>
      <p:sp>
        <p:nvSpPr>
          <p:cNvPr id="9" name="TextBox 8">
            <a:extLst>
              <a:ext uri="{FF2B5EF4-FFF2-40B4-BE49-F238E27FC236}">
                <a16:creationId xmlns:a16="http://schemas.microsoft.com/office/drawing/2014/main" id="{48DDB8CE-E179-D793-B3BA-BB24D55F0F1D}"/>
              </a:ext>
            </a:extLst>
          </p:cNvPr>
          <p:cNvSpPr txBox="1"/>
          <p:nvPr/>
        </p:nvSpPr>
        <p:spPr>
          <a:xfrm>
            <a:off x="511901" y="854821"/>
            <a:ext cx="8397022" cy="5632311"/>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Chọn E1, E2 là các Elliptic trên một trường hữu hạn (thường lấy mod với lũy thừa của một số nguyên tố p).</a:t>
            </a:r>
          </a:p>
          <a:p>
            <a:r>
              <a:rPr lang="en-US" sz="2000" dirty="0"/>
              <a:t>	</a:t>
            </a:r>
          </a:p>
          <a:p>
            <a:pPr marL="342900" indent="-342900">
              <a:buFont typeface="Wingdings" panose="05000000000000000000" pitchFamily="2" charset="2"/>
              <a:buChar char="v"/>
            </a:pPr>
            <a:r>
              <a:rPr lang="en-US" sz="2000" dirty="0"/>
              <a:t>G1, G2 là hai nhóm con có các phần tử với prime order q tương ứng với E1, E2.</a:t>
            </a:r>
          </a:p>
          <a:p>
            <a:pPr marL="342900" indent="-342900">
              <a:buFont typeface="Wingdings" panose="05000000000000000000" pitchFamily="2" charset="2"/>
              <a:buChar char="v"/>
            </a:pPr>
            <a:endParaRPr lang="en-US" sz="2000" dirty="0"/>
          </a:p>
          <a:p>
            <a:r>
              <a:rPr lang="en-US" sz="2000" dirty="0"/>
              <a:t>	VD: y</a:t>
            </a:r>
            <a:r>
              <a:rPr lang="en-US" sz="2000" baseline="30000" dirty="0"/>
              <a:t>2</a:t>
            </a:r>
            <a:r>
              <a:rPr lang="en-US" sz="2000" dirty="0"/>
              <a:t> (mod11) = x</a:t>
            </a:r>
            <a:r>
              <a:rPr lang="en-US" sz="2000" baseline="30000" dirty="0"/>
              <a:t>3</a:t>
            </a:r>
            <a:r>
              <a:rPr lang="en-US" sz="2000" dirty="0"/>
              <a:t>+2x+3 (mod11). Các điểm </a:t>
            </a:r>
            <a:r>
              <a:rPr lang="es-ES" sz="2000" dirty="0"/>
              <a:t>(</a:t>
            </a:r>
            <a:r>
              <a:rPr lang="es-ES" sz="2000" dirty="0" err="1"/>
              <a:t>x,y</a:t>
            </a:r>
            <a:r>
              <a:rPr lang="es-ES" sz="2000" dirty="0"/>
              <a:t>) = </a:t>
            </a:r>
            <a:r>
              <a:rPr lang="es-ES" sz="2000" dirty="0">
                <a:solidFill>
                  <a:schemeClr val="accent5">
                    <a:lumMod val="75000"/>
                  </a:schemeClr>
                </a:solidFill>
              </a:rPr>
              <a:t>O</a:t>
            </a:r>
            <a:r>
              <a:rPr lang="es-ES" sz="2000" dirty="0"/>
              <a:t>, (0,5), (0,6), 	</a:t>
            </a:r>
            <a:r>
              <a:rPr lang="es-ES" sz="2000" dirty="0">
                <a:solidFill>
                  <a:srgbClr val="00B0F0"/>
                </a:solidFill>
              </a:rPr>
              <a:t>(2,2)</a:t>
            </a:r>
            <a:r>
              <a:rPr lang="es-ES" sz="2000" dirty="0"/>
              <a:t>,</a:t>
            </a:r>
            <a:r>
              <a:rPr lang="es-ES" sz="2000" dirty="0">
                <a:solidFill>
                  <a:srgbClr val="00B0F0"/>
                </a:solidFill>
              </a:rPr>
              <a:t> </a:t>
            </a:r>
            <a:r>
              <a:rPr lang="es-ES" sz="2000" dirty="0"/>
              <a:t>(2,9), (3,5), (3,6), </a:t>
            </a:r>
            <a:r>
              <a:rPr lang="es-ES" sz="2000" dirty="0">
                <a:solidFill>
                  <a:srgbClr val="00B0F0"/>
                </a:solidFill>
              </a:rPr>
              <a:t>(4,3)</a:t>
            </a:r>
            <a:r>
              <a:rPr lang="es-ES" sz="2000" dirty="0"/>
              <a:t>,</a:t>
            </a:r>
            <a:r>
              <a:rPr lang="es-ES" sz="2000" dirty="0">
                <a:solidFill>
                  <a:srgbClr val="00B0F0"/>
                </a:solidFill>
              </a:rPr>
              <a:t> </a:t>
            </a:r>
            <a:r>
              <a:rPr lang="es-ES" sz="2000" dirty="0"/>
              <a:t>(4,8), (6,0), (8,5), (8,6), (10,0).</a:t>
            </a: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g</a:t>
            </a:r>
            <a:r>
              <a:rPr lang="en-US" sz="2000" baseline="-25000" dirty="0"/>
              <a:t>1</a:t>
            </a:r>
            <a:r>
              <a:rPr lang="en-US" sz="2000" dirty="0"/>
              <a:t> lấy từ G1, g</a:t>
            </a:r>
            <a:r>
              <a:rPr lang="en-US" sz="2000" baseline="-25000" dirty="0"/>
              <a:t>2</a:t>
            </a:r>
            <a:r>
              <a:rPr lang="en-US" sz="2000" dirty="0"/>
              <a:t> lấy từ G2. Bilinear pairing là hàm </a:t>
            </a:r>
            <a:r>
              <a:rPr lang="en-US" sz="2000" i="1" dirty="0"/>
              <a:t>e</a:t>
            </a:r>
            <a:r>
              <a:rPr lang="en-US" sz="2000" dirty="0"/>
              <a:t>: G1 x G2 </a:t>
            </a:r>
            <a:r>
              <a:rPr lang="en-US" sz="2000" dirty="0">
                <a:sym typeface="Wingdings" panose="05000000000000000000" pitchFamily="2" charset="2"/>
              </a:rPr>
              <a:t> GT thỏa mãn các tính chất sau:</a:t>
            </a:r>
          </a:p>
          <a:p>
            <a:pPr marL="342900" indent="-342900">
              <a:buFont typeface="Wingdings" panose="05000000000000000000" pitchFamily="2" charset="2"/>
              <a:buChar char="v"/>
            </a:pPr>
            <a:endParaRPr lang="en-US" sz="2000" dirty="0">
              <a:sym typeface="Wingdings" panose="05000000000000000000" pitchFamily="2" charset="2"/>
            </a:endParaRPr>
          </a:p>
          <a:p>
            <a:pPr marL="800100" lvl="1" indent="-342900">
              <a:buFont typeface="Arial" panose="020B0604020202020204" pitchFamily="34" charset="0"/>
              <a:buChar char="•"/>
            </a:pPr>
            <a:r>
              <a:rPr lang="en-US" sz="2000" dirty="0" err="1">
                <a:sym typeface="Wingdings" panose="05000000000000000000" pitchFamily="2" charset="2"/>
              </a:rPr>
              <a:t>Bilinearity</a:t>
            </a:r>
            <a:r>
              <a:rPr lang="en-US" sz="2000" dirty="0">
                <a:sym typeface="Wingdings" panose="05000000000000000000" pitchFamily="2" charset="2"/>
              </a:rPr>
              <a:t>: </a:t>
            </a:r>
            <a:r>
              <a:rPr lang="en-US" sz="2000" i="1" dirty="0">
                <a:sym typeface="Wingdings" panose="05000000000000000000" pitchFamily="2" charset="2"/>
              </a:rPr>
              <a:t>e</a:t>
            </a:r>
            <a:r>
              <a:rPr lang="en-US" sz="2000" dirty="0">
                <a:sym typeface="Wingdings" panose="05000000000000000000" pitchFamily="2" charset="2"/>
              </a:rPr>
              <a:t>(</a:t>
            </a:r>
            <a:r>
              <a:rPr lang="en-US" sz="2000" dirty="0"/>
              <a:t>g</a:t>
            </a:r>
            <a:r>
              <a:rPr lang="en-US" sz="2000" baseline="-25000" dirty="0"/>
              <a:t>1</a:t>
            </a:r>
            <a:r>
              <a:rPr lang="en-US" sz="2000" baseline="30000" dirty="0">
                <a:solidFill>
                  <a:srgbClr val="00B0F0"/>
                </a:solidFill>
              </a:rPr>
              <a:t>a</a:t>
            </a:r>
            <a:r>
              <a:rPr lang="en-US" sz="2000" dirty="0"/>
              <a:t>, g</a:t>
            </a:r>
            <a:r>
              <a:rPr lang="en-US" sz="2000" baseline="-25000" dirty="0"/>
              <a:t>2</a:t>
            </a:r>
            <a:r>
              <a:rPr lang="en-US" sz="2000" baseline="30000" dirty="0">
                <a:solidFill>
                  <a:srgbClr val="00B0F0"/>
                </a:solidFill>
              </a:rPr>
              <a:t>b</a:t>
            </a:r>
            <a:r>
              <a:rPr lang="en-US" sz="2000" dirty="0">
                <a:sym typeface="Wingdings" panose="05000000000000000000" pitchFamily="2" charset="2"/>
              </a:rPr>
              <a:t>) = </a:t>
            </a:r>
            <a:r>
              <a:rPr lang="en-US" sz="2000" i="1" dirty="0">
                <a:sym typeface="Wingdings" panose="05000000000000000000" pitchFamily="2" charset="2"/>
              </a:rPr>
              <a:t>e</a:t>
            </a:r>
            <a:r>
              <a:rPr lang="en-US" sz="2000" dirty="0">
                <a:sym typeface="Wingdings" panose="05000000000000000000" pitchFamily="2" charset="2"/>
              </a:rPr>
              <a:t>(</a:t>
            </a:r>
            <a:r>
              <a:rPr lang="en-US" sz="2000" dirty="0"/>
              <a:t>g</a:t>
            </a:r>
            <a:r>
              <a:rPr lang="en-US" sz="2000" baseline="-25000" dirty="0"/>
              <a:t>1</a:t>
            </a:r>
            <a:r>
              <a:rPr lang="en-US" sz="2000" dirty="0"/>
              <a:t>, g</a:t>
            </a:r>
            <a:r>
              <a:rPr lang="en-US" sz="2000" baseline="-25000" dirty="0"/>
              <a:t>2</a:t>
            </a:r>
            <a:r>
              <a:rPr lang="en-US" sz="2000" dirty="0"/>
              <a:t>)</a:t>
            </a:r>
            <a:r>
              <a:rPr lang="en-US" sz="2000" baseline="30000" dirty="0">
                <a:solidFill>
                  <a:srgbClr val="00B0F0"/>
                </a:solidFill>
              </a:rPr>
              <a:t>ab</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Non-degeneracy: </a:t>
            </a:r>
            <a:r>
              <a:rPr lang="en-US" sz="2000" i="1" dirty="0">
                <a:sym typeface="Wingdings" panose="05000000000000000000" pitchFamily="2" charset="2"/>
              </a:rPr>
              <a:t>e</a:t>
            </a:r>
            <a:r>
              <a:rPr lang="en-US" sz="2000" dirty="0">
                <a:sym typeface="Wingdings" panose="05000000000000000000" pitchFamily="2" charset="2"/>
              </a:rPr>
              <a:t>(</a:t>
            </a:r>
            <a:r>
              <a:rPr lang="en-US" sz="2000" dirty="0"/>
              <a:t>g</a:t>
            </a:r>
            <a:r>
              <a:rPr lang="en-US" sz="2000" baseline="-25000" dirty="0"/>
              <a:t>1</a:t>
            </a:r>
            <a:r>
              <a:rPr lang="en-US" sz="2000" dirty="0"/>
              <a:t>, g</a:t>
            </a:r>
            <a:r>
              <a:rPr lang="en-US" sz="2000" baseline="-25000" dirty="0"/>
              <a:t>2</a:t>
            </a:r>
            <a:r>
              <a:rPr lang="en-US" sz="2000" dirty="0"/>
              <a:t>) ≠ 1</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Có thuật toán hiệu quả tính toán </a:t>
            </a:r>
            <a:r>
              <a:rPr lang="en-US" sz="2000" i="1" dirty="0"/>
              <a:t>e</a:t>
            </a:r>
            <a:r>
              <a:rPr lang="en-US" sz="2000" dirty="0"/>
              <a:t>.</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51852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solidFill>
                  <a:schemeClr val="bg1">
                    <a:lumMod val="75000"/>
                  </a:schemeClr>
                </a:solidFill>
                <a:latin typeface="+mj-lt"/>
              </a:rPr>
              <a:t>Giới</a:t>
            </a:r>
            <a:r>
              <a:rPr lang="en-US" sz="2600" b="1" dirty="0">
                <a:solidFill>
                  <a:schemeClr val="bg1">
                    <a:lumMod val="75000"/>
                  </a:schemeClr>
                </a:solidFill>
                <a:latin typeface="+mj-lt"/>
              </a:rPr>
              <a:t> </a:t>
            </a:r>
            <a:r>
              <a:rPr lang="en-US" sz="2600" b="1" dirty="0" err="1">
                <a:solidFill>
                  <a:schemeClr val="bg1">
                    <a:lumMod val="75000"/>
                  </a:schemeClr>
                </a:solidFill>
                <a:latin typeface="+mj-lt"/>
              </a:rPr>
              <a:t>thiệu</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Kiến</a:t>
            </a:r>
            <a:r>
              <a:rPr lang="en-US" sz="2600" b="1" dirty="0">
                <a:solidFill>
                  <a:schemeClr val="bg1">
                    <a:lumMod val="75000"/>
                  </a:schemeClr>
                </a:solidFill>
                <a:latin typeface="+mj-lt"/>
              </a:rPr>
              <a:t> </a:t>
            </a:r>
            <a:r>
              <a:rPr lang="en-US" sz="2600" b="1" dirty="0" err="1">
                <a:solidFill>
                  <a:schemeClr val="bg1">
                    <a:lumMod val="75000"/>
                  </a:schemeClr>
                </a:solidFill>
                <a:latin typeface="+mj-lt"/>
              </a:rPr>
              <a:t>thức</a:t>
            </a:r>
            <a:r>
              <a:rPr lang="en-US" sz="2600" b="1" dirty="0">
                <a:solidFill>
                  <a:schemeClr val="bg1">
                    <a:lumMod val="75000"/>
                  </a:schemeClr>
                </a:solidFill>
                <a:latin typeface="+mj-lt"/>
              </a:rPr>
              <a:t> </a:t>
            </a:r>
            <a:r>
              <a:rPr lang="en-US" sz="2600" b="1" dirty="0" err="1">
                <a:solidFill>
                  <a:schemeClr val="bg1">
                    <a:lumMod val="75000"/>
                  </a:schemeClr>
                </a:solidFill>
                <a:latin typeface="+mj-lt"/>
              </a:rPr>
              <a:t>liên</a:t>
            </a:r>
            <a:r>
              <a:rPr lang="en-US" sz="2600" b="1" dirty="0">
                <a:solidFill>
                  <a:schemeClr val="bg1">
                    <a:lumMod val="75000"/>
                  </a:schemeClr>
                </a:solidFill>
                <a:latin typeface="+mj-lt"/>
              </a:rPr>
              <a:t> </a:t>
            </a:r>
            <a:r>
              <a:rPr lang="en-US" sz="2600" b="1" dirty="0" err="1">
                <a:solidFill>
                  <a:schemeClr val="bg1">
                    <a:lumMod val="75000"/>
                  </a:schemeClr>
                </a:solidFill>
                <a:latin typeface="+mj-lt"/>
              </a:rPr>
              <a:t>quan</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latin typeface="+mj-lt"/>
              </a:rPr>
              <a:t>Lược</a:t>
            </a:r>
            <a:r>
              <a:rPr lang="en-US" sz="2600" b="1" dirty="0">
                <a:latin typeface="+mj-lt"/>
              </a:rPr>
              <a:t> </a:t>
            </a:r>
            <a:r>
              <a:rPr lang="en-US" sz="2600" b="1" dirty="0" err="1">
                <a:latin typeface="+mj-lt"/>
              </a:rPr>
              <a:t>đồ</a:t>
            </a:r>
            <a:r>
              <a:rPr lang="en-US" sz="2600" b="1" dirty="0">
                <a:latin typeface="+mj-lt"/>
              </a:rPr>
              <a:t> BLS</a:t>
            </a:r>
          </a:p>
          <a:p>
            <a:pPr marL="514350" indent="-514350">
              <a:lnSpc>
                <a:spcPct val="150000"/>
              </a:lnSpc>
              <a:buFont typeface="+mj-lt"/>
              <a:buAutoNum type="arabicPeriod"/>
            </a:pPr>
            <a:r>
              <a:rPr lang="en-US" sz="2600" b="1" dirty="0">
                <a:solidFill>
                  <a:schemeClr val="bg1">
                    <a:lumMod val="75000"/>
                  </a:schemeClr>
                </a:solidFill>
                <a:latin typeface="+mj-lt"/>
              </a:rPr>
              <a:t>Ứng dụng trong Blockchain</a:t>
            </a:r>
          </a:p>
          <a:p>
            <a:pPr marL="514350" indent="-514350">
              <a:lnSpc>
                <a:spcPct val="150000"/>
              </a:lnSpc>
              <a:buFont typeface="+mj-lt"/>
              <a:buAutoNum type="arabicPeriod"/>
            </a:pPr>
            <a:r>
              <a:rPr lang="en-US" sz="2600" b="1" dirty="0">
                <a:solidFill>
                  <a:schemeClr val="bg1">
                    <a:lumMod val="75000"/>
                  </a:schemeClr>
                </a:solidFill>
                <a:latin typeface="+mj-lt"/>
              </a:rPr>
              <a:t>Kết luận</a:t>
            </a:r>
          </a:p>
        </p:txBody>
      </p:sp>
    </p:spTree>
    <p:extLst>
      <p:ext uri="{BB962C8B-B14F-4D97-AF65-F5344CB8AC3E}">
        <p14:creationId xmlns:p14="http://schemas.microsoft.com/office/powerpoint/2010/main" val="109110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Sinh khóa </a:t>
            </a:r>
          </a:p>
        </p:txBody>
      </p:sp>
      <p:pic>
        <p:nvPicPr>
          <p:cNvPr id="2050" name="Picture 2" descr="BLS keygen">
            <a:extLst>
              <a:ext uri="{FF2B5EF4-FFF2-40B4-BE49-F238E27FC236}">
                <a16:creationId xmlns:a16="http://schemas.microsoft.com/office/drawing/2014/main" id="{C996149C-98B0-CD99-79CA-400B26A678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9" r="17025"/>
          <a:stretch/>
        </p:blipFill>
        <p:spPr bwMode="auto">
          <a:xfrm>
            <a:off x="2554000" y="2860754"/>
            <a:ext cx="4897678" cy="3486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448C7D-A0B6-9B79-6E90-4286AA5D2044}"/>
              </a:ext>
            </a:extLst>
          </p:cNvPr>
          <p:cNvSpPr txBox="1"/>
          <p:nvPr/>
        </p:nvSpPr>
        <p:spPr>
          <a:xfrm>
            <a:off x="597144" y="1229538"/>
            <a:ext cx="7949711"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Chọn riêng tư SK = x, là số tự nhiên ngẫu nhiên trong khoảng từ 1 đến q.</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x</a:t>
            </a:r>
            <a:r>
              <a:rPr lang="en-US" sz="2000" baseline="-25000" dirty="0"/>
              <a:t>1</a:t>
            </a:r>
            <a:r>
              <a:rPr lang="en-US" sz="2000" dirty="0"/>
              <a:t> = g</a:t>
            </a:r>
            <a:r>
              <a:rPr lang="en-US" sz="2000" baseline="-25000" dirty="0"/>
              <a:t>1</a:t>
            </a:r>
            <a:r>
              <a:rPr lang="en-US" sz="2000" dirty="0"/>
              <a:t> * x, y = g</a:t>
            </a:r>
            <a:r>
              <a:rPr lang="en-US" sz="2000" baseline="-25000" dirty="0"/>
              <a:t>2</a:t>
            </a:r>
            <a:r>
              <a:rPr lang="en-US" sz="2000" dirty="0"/>
              <a:t> * x, g</a:t>
            </a:r>
            <a:r>
              <a:rPr lang="en-US" sz="2000" baseline="-25000" dirty="0"/>
              <a:t>1</a:t>
            </a:r>
            <a:r>
              <a:rPr lang="en-US" sz="2000" dirty="0"/>
              <a:t>, g</a:t>
            </a:r>
            <a:r>
              <a:rPr lang="en-US" sz="2000" baseline="-25000" dirty="0"/>
              <a:t>2</a:t>
            </a:r>
            <a:r>
              <a:rPr lang="en-US" sz="2000" dirty="0"/>
              <a:t>, G1, G2, GT, </a:t>
            </a:r>
            <a:r>
              <a:rPr lang="en-US" sz="2000" i="1" dirty="0"/>
              <a:t>e, </a:t>
            </a:r>
            <a:r>
              <a:rPr lang="en-US" sz="2000" dirty="0"/>
              <a:t>hàm hash tạo thành khóa công khai.</a:t>
            </a:r>
          </a:p>
        </p:txBody>
      </p:sp>
    </p:spTree>
    <p:extLst>
      <p:ext uri="{BB962C8B-B14F-4D97-AF65-F5344CB8AC3E}">
        <p14:creationId xmlns:p14="http://schemas.microsoft.com/office/powerpoint/2010/main" val="809330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Điền chữ ký</a:t>
            </a:r>
          </a:p>
        </p:txBody>
      </p:sp>
      <p:pic>
        <p:nvPicPr>
          <p:cNvPr id="5122" name="Picture 2" descr="BLS sign">
            <a:extLst>
              <a:ext uri="{FF2B5EF4-FFF2-40B4-BE49-F238E27FC236}">
                <a16:creationId xmlns:a16="http://schemas.microsoft.com/office/drawing/2014/main" id="{77C9A8C8-8C35-7A78-B8F9-79A149EC6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154" y="1464445"/>
            <a:ext cx="5313846" cy="39291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52CE6A-9E00-BC7C-BF39-A150C55F0164}"/>
              </a:ext>
            </a:extLst>
          </p:cNvPr>
          <p:cNvSpPr txBox="1"/>
          <p:nvPr/>
        </p:nvSpPr>
        <p:spPr>
          <a:xfrm>
            <a:off x="569849" y="1915680"/>
            <a:ext cx="3592719"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Sử dụng hàm </a:t>
            </a:r>
            <a:r>
              <a:rPr lang="en-US" sz="2000" i="1" dirty="0"/>
              <a:t>hash_to_G1 </a:t>
            </a:r>
            <a:r>
              <a:rPr lang="en-US" sz="2000" dirty="0"/>
              <a:t>để biến bản rõ thành một điểm </a:t>
            </a:r>
            <a:r>
              <a:rPr lang="el-GR" sz="2000" dirty="0"/>
              <a:t>Ω</a:t>
            </a:r>
            <a:r>
              <a:rPr lang="en-US" sz="2000" dirty="0"/>
              <a:t> thuộc G1.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Sử dụng khóa bí mật để tính </a:t>
            </a:r>
            <a:r>
              <a:rPr lang="el-GR" sz="2000" dirty="0"/>
              <a:t>Ω</a:t>
            </a:r>
            <a:r>
              <a:rPr lang="en-US" sz="2000" dirty="0"/>
              <a:t> * x.</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Sử dụng hàm </a:t>
            </a:r>
            <a:r>
              <a:rPr lang="en-US" sz="2000" i="1" dirty="0"/>
              <a:t>E1_to_string </a:t>
            </a:r>
            <a:r>
              <a:rPr lang="en-US" sz="2000" dirty="0"/>
              <a:t>để biến đổi </a:t>
            </a:r>
            <a:r>
              <a:rPr lang="el-GR" sz="2000" dirty="0"/>
              <a:t>Ω</a:t>
            </a:r>
            <a:r>
              <a:rPr lang="en-US" sz="2000" dirty="0"/>
              <a:t> * x thành chuỗi octet σ.</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104586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Xác thực</a:t>
            </a:r>
          </a:p>
        </p:txBody>
      </p:sp>
      <p:pic>
        <p:nvPicPr>
          <p:cNvPr id="6146" name="Picture 2" descr="BLS verify">
            <a:extLst>
              <a:ext uri="{FF2B5EF4-FFF2-40B4-BE49-F238E27FC236}">
                <a16:creationId xmlns:a16="http://schemas.microsoft.com/office/drawing/2014/main" id="{9DA89A14-3FCD-9272-F460-DFAB04DE3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751" y="1519110"/>
            <a:ext cx="6067172" cy="43428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AD55E6-CEC3-AF4C-3867-442B5F73CF55}"/>
              </a:ext>
            </a:extLst>
          </p:cNvPr>
          <p:cNvSpPr txBox="1"/>
          <p:nvPr/>
        </p:nvSpPr>
        <p:spPr>
          <a:xfrm>
            <a:off x="569849" y="2305614"/>
            <a:ext cx="3592719" cy="2246769"/>
          </a:xfrm>
          <a:prstGeom prst="rect">
            <a:avLst/>
          </a:prstGeom>
          <a:noFill/>
        </p:spPr>
        <p:txBody>
          <a:bodyPr wrap="square" rtlCol="0">
            <a:spAutoFit/>
          </a:bodyPr>
          <a:lstStyle/>
          <a:p>
            <a:r>
              <a:rPr lang="en-US" sz="2000" i="1" dirty="0"/>
              <a:t>e</a:t>
            </a:r>
            <a:r>
              <a:rPr lang="en-US" sz="2000" dirty="0"/>
              <a:t>(</a:t>
            </a:r>
            <a:r>
              <a:rPr lang="el-GR" sz="2000" dirty="0"/>
              <a:t>Ω</a:t>
            </a:r>
            <a:r>
              <a:rPr lang="en-US" sz="2000" dirty="0"/>
              <a:t>, y)</a:t>
            </a:r>
          </a:p>
          <a:p>
            <a:endParaRPr lang="en-US" sz="2000" dirty="0"/>
          </a:p>
          <a:p>
            <a:r>
              <a:rPr lang="en-US" sz="2000" i="1" dirty="0"/>
              <a:t>= e</a:t>
            </a:r>
            <a:r>
              <a:rPr lang="en-US" sz="2000" dirty="0"/>
              <a:t>(</a:t>
            </a:r>
            <a:r>
              <a:rPr lang="el-GR" sz="2000" dirty="0"/>
              <a:t>Ω</a:t>
            </a:r>
            <a:r>
              <a:rPr lang="en-US" sz="2000" dirty="0"/>
              <a:t>, g</a:t>
            </a:r>
            <a:r>
              <a:rPr lang="en-US" sz="2000" baseline="-25000" dirty="0"/>
              <a:t>2</a:t>
            </a:r>
            <a:r>
              <a:rPr lang="en-US" sz="2000" dirty="0"/>
              <a:t> * x)</a:t>
            </a:r>
          </a:p>
          <a:p>
            <a:endParaRPr lang="en-US" sz="2000" dirty="0"/>
          </a:p>
          <a:p>
            <a:r>
              <a:rPr lang="en-US" sz="2000" dirty="0"/>
              <a:t>= </a:t>
            </a:r>
            <a:r>
              <a:rPr lang="en-US" sz="2000" i="1" dirty="0"/>
              <a:t>e</a:t>
            </a:r>
            <a:r>
              <a:rPr lang="en-US" sz="2000" dirty="0"/>
              <a:t>(</a:t>
            </a:r>
            <a:r>
              <a:rPr lang="el-GR" sz="2000" dirty="0"/>
              <a:t>Ω</a:t>
            </a:r>
            <a:r>
              <a:rPr lang="en-US" sz="2000" dirty="0"/>
              <a:t> * x, g</a:t>
            </a:r>
            <a:r>
              <a:rPr lang="en-US" sz="2000" baseline="-25000" dirty="0"/>
              <a:t>2</a:t>
            </a:r>
            <a:r>
              <a:rPr lang="en-US" sz="2000" dirty="0"/>
              <a:t>)</a:t>
            </a:r>
          </a:p>
          <a:p>
            <a:endParaRPr lang="en-US" sz="2000" dirty="0"/>
          </a:p>
          <a:p>
            <a:r>
              <a:rPr lang="en-US" sz="2000" dirty="0"/>
              <a:t>= </a:t>
            </a:r>
            <a:r>
              <a:rPr lang="en-US" sz="2000" i="1" dirty="0"/>
              <a:t>e</a:t>
            </a:r>
            <a:r>
              <a:rPr lang="en-US" sz="2000" dirty="0"/>
              <a:t>(σ, g</a:t>
            </a:r>
            <a:r>
              <a:rPr lang="en-US" sz="2000" baseline="-25000" dirty="0"/>
              <a:t>2</a:t>
            </a:r>
            <a:r>
              <a:rPr lang="en-US" sz="2000" dirty="0"/>
              <a:t>)</a:t>
            </a:r>
          </a:p>
        </p:txBody>
      </p:sp>
    </p:spTree>
    <p:extLst>
      <p:ext uri="{BB962C8B-B14F-4D97-AF65-F5344CB8AC3E}">
        <p14:creationId xmlns:p14="http://schemas.microsoft.com/office/powerpoint/2010/main" val="391925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Aggregation</a:t>
            </a:r>
          </a:p>
        </p:txBody>
      </p:sp>
      <p:pic>
        <p:nvPicPr>
          <p:cNvPr id="7170" name="Picture 2" descr="BLS aggregate-1">
            <a:extLst>
              <a:ext uri="{FF2B5EF4-FFF2-40B4-BE49-F238E27FC236}">
                <a16:creationId xmlns:a16="http://schemas.microsoft.com/office/drawing/2014/main" id="{6D5F8D11-4281-0053-1E92-080C1D80B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166" y="2384655"/>
            <a:ext cx="5893667" cy="371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CF2D40-E5A3-F7EA-6D57-C73046CEEA66}"/>
              </a:ext>
            </a:extLst>
          </p:cNvPr>
          <p:cNvSpPr txBox="1"/>
          <p:nvPr/>
        </p:nvSpPr>
        <p:spPr>
          <a:xfrm>
            <a:off x="365133" y="949672"/>
            <a:ext cx="8066119" cy="1015663"/>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Input: </a:t>
            </a:r>
            <a:r>
              <a:rPr lang="en-US" sz="2000" dirty="0"/>
              <a:t>(PK</a:t>
            </a:r>
            <a:r>
              <a:rPr lang="en-US" sz="2000" baseline="-25000" dirty="0"/>
              <a:t>1</a:t>
            </a:r>
            <a:r>
              <a:rPr lang="en-US" sz="2000" dirty="0"/>
              <a:t>, σ</a:t>
            </a:r>
            <a:r>
              <a:rPr lang="en-US" sz="2000" baseline="-25000" dirty="0"/>
              <a:t>1</a:t>
            </a:r>
            <a:r>
              <a:rPr lang="en-US" sz="2000" dirty="0"/>
              <a:t>), (PK</a:t>
            </a:r>
            <a:r>
              <a:rPr lang="en-US" sz="2000" baseline="-25000" dirty="0"/>
              <a:t>2</a:t>
            </a:r>
            <a:r>
              <a:rPr lang="en-US" sz="2000" dirty="0"/>
              <a:t>, σ</a:t>
            </a:r>
            <a:r>
              <a:rPr lang="en-US" sz="2000" baseline="-25000" dirty="0"/>
              <a:t>2</a:t>
            </a:r>
            <a:r>
              <a:rPr lang="en-US" sz="2000" dirty="0"/>
              <a:t>), …, (</a:t>
            </a:r>
            <a:r>
              <a:rPr lang="en-US" sz="2000" dirty="0" err="1"/>
              <a:t>PK</a:t>
            </a:r>
            <a:r>
              <a:rPr lang="en-US" sz="2000" baseline="-25000" dirty="0" err="1"/>
              <a:t>n</a:t>
            </a:r>
            <a:r>
              <a:rPr lang="en-US" sz="2000" dirty="0"/>
              <a:t>, </a:t>
            </a:r>
            <a:r>
              <a:rPr lang="en-US" sz="2000" dirty="0" err="1"/>
              <a:t>σ</a:t>
            </a:r>
            <a:r>
              <a:rPr lang="en-US" sz="2000" baseline="-25000" dirty="0" err="1"/>
              <a:t>n</a:t>
            </a:r>
            <a:r>
              <a:rPr lang="en-US" sz="2000" dirty="0"/>
              <a:t>) </a:t>
            </a:r>
            <a:endParaRPr lang="en-US" sz="2000" b="1"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Output: </a:t>
            </a:r>
            <a:r>
              <a:rPr lang="en-US" sz="2000" dirty="0"/>
              <a:t>σ = σ</a:t>
            </a:r>
            <a:r>
              <a:rPr lang="en-US" sz="2000" baseline="-25000" dirty="0"/>
              <a:t>1</a:t>
            </a:r>
            <a:r>
              <a:rPr lang="en-US" sz="2000" dirty="0"/>
              <a:t> + σ</a:t>
            </a:r>
            <a:r>
              <a:rPr lang="en-US" sz="2000" baseline="-25000" dirty="0"/>
              <a:t>2 </a:t>
            </a:r>
            <a:r>
              <a:rPr lang="en-US" sz="2000" dirty="0"/>
              <a:t>+ … + </a:t>
            </a:r>
            <a:r>
              <a:rPr lang="en-US" sz="2000" dirty="0" err="1"/>
              <a:t>σ</a:t>
            </a:r>
            <a:r>
              <a:rPr lang="en-US" sz="2000" baseline="-25000" dirty="0" err="1"/>
              <a:t>n</a:t>
            </a:r>
            <a:endParaRPr lang="en-US" sz="2000" b="1" dirty="0"/>
          </a:p>
        </p:txBody>
      </p:sp>
    </p:spTree>
    <p:extLst>
      <p:ext uri="{BB962C8B-B14F-4D97-AF65-F5344CB8AC3E}">
        <p14:creationId xmlns:p14="http://schemas.microsoft.com/office/powerpoint/2010/main" val="400196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Xác thực (cùng văn bản)</a:t>
            </a:r>
          </a:p>
        </p:txBody>
      </p:sp>
      <p:sp>
        <p:nvSpPr>
          <p:cNvPr id="8" name="TextBox 7">
            <a:extLst>
              <a:ext uri="{FF2B5EF4-FFF2-40B4-BE49-F238E27FC236}">
                <a16:creationId xmlns:a16="http://schemas.microsoft.com/office/drawing/2014/main" id="{D8CF2D40-E5A3-F7EA-6D57-C73046CEEA66}"/>
              </a:ext>
            </a:extLst>
          </p:cNvPr>
          <p:cNvSpPr txBox="1"/>
          <p:nvPr/>
        </p:nvSpPr>
        <p:spPr>
          <a:xfrm>
            <a:off x="365133" y="949672"/>
            <a:ext cx="8066119" cy="1015663"/>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Input: </a:t>
            </a:r>
            <a:r>
              <a:rPr lang="en-US" sz="2000" dirty="0"/>
              <a:t>(PK</a:t>
            </a:r>
            <a:r>
              <a:rPr lang="en-US" sz="2000" baseline="-25000" dirty="0"/>
              <a:t>1</a:t>
            </a:r>
            <a:r>
              <a:rPr lang="en-US" sz="2000" dirty="0"/>
              <a:t>, PK</a:t>
            </a:r>
            <a:r>
              <a:rPr lang="en-US" sz="2000" baseline="-25000" dirty="0"/>
              <a:t>2</a:t>
            </a:r>
            <a:r>
              <a:rPr lang="en-US" sz="2000" dirty="0"/>
              <a:t>, …, </a:t>
            </a:r>
            <a:r>
              <a:rPr lang="en-US" sz="2000" dirty="0" err="1"/>
              <a:t>PK</a:t>
            </a:r>
            <a:r>
              <a:rPr lang="en-US" sz="2000" baseline="-25000" dirty="0" err="1"/>
              <a:t>n</a:t>
            </a:r>
            <a:r>
              <a:rPr lang="en-US" sz="2000" dirty="0"/>
              <a:t>), bản rõ, chữ ký. </a:t>
            </a:r>
            <a:endParaRPr lang="en-US" sz="2000" b="1"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Output: </a:t>
            </a:r>
            <a:r>
              <a:rPr lang="en-US" sz="2000" dirty="0"/>
              <a:t>Hợp lệ hay không.</a:t>
            </a:r>
            <a:endParaRPr lang="en-US" sz="2000" b="1" dirty="0"/>
          </a:p>
        </p:txBody>
      </p:sp>
      <p:pic>
        <p:nvPicPr>
          <p:cNvPr id="8194" name="Picture 2" descr="BLS aggregate-1 verify">
            <a:extLst>
              <a:ext uri="{FF2B5EF4-FFF2-40B4-BE49-F238E27FC236}">
                <a16:creationId xmlns:a16="http://schemas.microsoft.com/office/drawing/2014/main" id="{75357EE6-CE60-9D2D-4552-A6F8DC1E9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93" y="2593074"/>
            <a:ext cx="4444814" cy="344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839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S aggregate-n">
            <a:extLst>
              <a:ext uri="{FF2B5EF4-FFF2-40B4-BE49-F238E27FC236}">
                <a16:creationId xmlns:a16="http://schemas.microsoft.com/office/drawing/2014/main" id="{684F863A-25EC-FBA2-C217-AF5C73BD0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248" y="2230087"/>
            <a:ext cx="5501752" cy="36496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Xác thực (khác văn bản)</a:t>
            </a:r>
          </a:p>
        </p:txBody>
      </p:sp>
      <p:sp>
        <p:nvSpPr>
          <p:cNvPr id="8" name="TextBox 7">
            <a:extLst>
              <a:ext uri="{FF2B5EF4-FFF2-40B4-BE49-F238E27FC236}">
                <a16:creationId xmlns:a16="http://schemas.microsoft.com/office/drawing/2014/main" id="{D8CF2D40-E5A3-F7EA-6D57-C73046CEEA66}"/>
              </a:ext>
            </a:extLst>
          </p:cNvPr>
          <p:cNvSpPr txBox="1"/>
          <p:nvPr/>
        </p:nvSpPr>
        <p:spPr>
          <a:xfrm>
            <a:off x="365133" y="949672"/>
            <a:ext cx="8066119"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Input: </a:t>
            </a:r>
            <a:r>
              <a:rPr lang="en-US" sz="2000" dirty="0"/>
              <a:t>(PK</a:t>
            </a:r>
            <a:r>
              <a:rPr lang="en-US" sz="2000" baseline="-25000" dirty="0"/>
              <a:t>1</a:t>
            </a:r>
            <a:r>
              <a:rPr lang="en-US" sz="2000" dirty="0"/>
              <a:t>, PK</a:t>
            </a:r>
            <a:r>
              <a:rPr lang="en-US" sz="2000" baseline="-25000" dirty="0"/>
              <a:t>2</a:t>
            </a:r>
            <a:r>
              <a:rPr lang="en-US" sz="2000" dirty="0"/>
              <a:t>, …, </a:t>
            </a:r>
            <a:r>
              <a:rPr lang="en-US" sz="2000" dirty="0" err="1"/>
              <a:t>PK</a:t>
            </a:r>
            <a:r>
              <a:rPr lang="en-US" sz="2000" baseline="-25000" dirty="0" err="1"/>
              <a:t>n</a:t>
            </a:r>
            <a:r>
              <a:rPr lang="en-US" sz="2000" dirty="0"/>
              <a:t>), bản rõ (msg_1, msg_2,…, </a:t>
            </a:r>
            <a:r>
              <a:rPr lang="en-US" sz="2000" dirty="0" err="1"/>
              <a:t>msg_n</a:t>
            </a:r>
            <a:r>
              <a:rPr lang="en-US" sz="2000" dirty="0"/>
              <a:t>), chữ ký. </a:t>
            </a:r>
            <a:endParaRPr lang="en-US" sz="2000" b="1"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Output: </a:t>
            </a:r>
            <a:r>
              <a:rPr lang="en-US" sz="2000" dirty="0"/>
              <a:t>Hợp lệ hay không.</a:t>
            </a:r>
            <a:endParaRPr lang="en-US" sz="2000" b="1" dirty="0"/>
          </a:p>
        </p:txBody>
      </p:sp>
      <p:sp>
        <p:nvSpPr>
          <p:cNvPr id="6" name="TextBox 5">
            <a:extLst>
              <a:ext uri="{FF2B5EF4-FFF2-40B4-BE49-F238E27FC236}">
                <a16:creationId xmlns:a16="http://schemas.microsoft.com/office/drawing/2014/main" id="{0D5B8612-0BC8-C887-F138-6DF43266BAEC}"/>
              </a:ext>
            </a:extLst>
          </p:cNvPr>
          <p:cNvSpPr txBox="1"/>
          <p:nvPr/>
        </p:nvSpPr>
        <p:spPr>
          <a:xfrm>
            <a:off x="235077" y="2469881"/>
            <a:ext cx="3586296"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t>1. Mã hóa từng bản rõ</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2. Kiểm tra tính hợp lệ của chữ ký (đã tổng hợp từ các chữ ký riêng lẻ của từng văn bản) bằng cách hash sang G1.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3. Sử dụng </a:t>
            </a:r>
            <a:r>
              <a:rPr lang="en-US" sz="2000" i="1" dirty="0"/>
              <a:t>Bilinear pairing </a:t>
            </a:r>
            <a:r>
              <a:rPr lang="en-US" sz="2000" dirty="0"/>
              <a:t>để ra kết quả cuối cùng</a:t>
            </a:r>
          </a:p>
        </p:txBody>
      </p:sp>
    </p:spTree>
    <p:extLst>
      <p:ext uri="{BB962C8B-B14F-4D97-AF65-F5344CB8AC3E}">
        <p14:creationId xmlns:p14="http://schemas.microsoft.com/office/powerpoint/2010/main" val="100473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solidFill>
                  <a:schemeClr val="bg1">
                    <a:lumMod val="75000"/>
                  </a:schemeClr>
                </a:solidFill>
                <a:latin typeface="+mj-lt"/>
              </a:rPr>
              <a:t>Giới</a:t>
            </a:r>
            <a:r>
              <a:rPr lang="en-US" sz="2600" b="1" dirty="0">
                <a:solidFill>
                  <a:schemeClr val="bg1">
                    <a:lumMod val="75000"/>
                  </a:schemeClr>
                </a:solidFill>
                <a:latin typeface="+mj-lt"/>
              </a:rPr>
              <a:t> </a:t>
            </a:r>
            <a:r>
              <a:rPr lang="en-US" sz="2600" b="1" dirty="0" err="1">
                <a:solidFill>
                  <a:schemeClr val="bg1">
                    <a:lumMod val="75000"/>
                  </a:schemeClr>
                </a:solidFill>
                <a:latin typeface="+mj-lt"/>
              </a:rPr>
              <a:t>thiệu</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Kiến</a:t>
            </a:r>
            <a:r>
              <a:rPr lang="en-US" sz="2600" b="1" dirty="0">
                <a:solidFill>
                  <a:schemeClr val="bg1">
                    <a:lumMod val="75000"/>
                  </a:schemeClr>
                </a:solidFill>
                <a:latin typeface="+mj-lt"/>
              </a:rPr>
              <a:t> </a:t>
            </a:r>
            <a:r>
              <a:rPr lang="en-US" sz="2600" b="1" dirty="0" err="1">
                <a:solidFill>
                  <a:schemeClr val="bg1">
                    <a:lumMod val="75000"/>
                  </a:schemeClr>
                </a:solidFill>
                <a:latin typeface="+mj-lt"/>
              </a:rPr>
              <a:t>thức</a:t>
            </a:r>
            <a:r>
              <a:rPr lang="en-US" sz="2600" b="1" dirty="0">
                <a:solidFill>
                  <a:schemeClr val="bg1">
                    <a:lumMod val="75000"/>
                  </a:schemeClr>
                </a:solidFill>
                <a:latin typeface="+mj-lt"/>
              </a:rPr>
              <a:t> </a:t>
            </a:r>
            <a:r>
              <a:rPr lang="en-US" sz="2600" b="1" dirty="0" err="1">
                <a:solidFill>
                  <a:schemeClr val="bg1">
                    <a:lumMod val="75000"/>
                  </a:schemeClr>
                </a:solidFill>
                <a:latin typeface="+mj-lt"/>
              </a:rPr>
              <a:t>liên</a:t>
            </a:r>
            <a:r>
              <a:rPr lang="en-US" sz="2600" b="1" dirty="0">
                <a:solidFill>
                  <a:schemeClr val="bg1">
                    <a:lumMod val="75000"/>
                  </a:schemeClr>
                </a:solidFill>
                <a:latin typeface="+mj-lt"/>
              </a:rPr>
              <a:t> </a:t>
            </a:r>
            <a:r>
              <a:rPr lang="en-US" sz="2600" b="1" dirty="0" err="1">
                <a:solidFill>
                  <a:schemeClr val="bg1">
                    <a:lumMod val="75000"/>
                  </a:schemeClr>
                </a:solidFill>
                <a:latin typeface="+mj-lt"/>
              </a:rPr>
              <a:t>quan</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Lược</a:t>
            </a:r>
            <a:r>
              <a:rPr lang="en-US" sz="2600" b="1" dirty="0">
                <a:solidFill>
                  <a:schemeClr val="bg1">
                    <a:lumMod val="75000"/>
                  </a:schemeClr>
                </a:solidFill>
                <a:latin typeface="+mj-lt"/>
              </a:rPr>
              <a:t> </a:t>
            </a:r>
            <a:r>
              <a:rPr lang="en-US" sz="2600" b="1" dirty="0" err="1">
                <a:solidFill>
                  <a:schemeClr val="bg1">
                    <a:lumMod val="75000"/>
                  </a:schemeClr>
                </a:solidFill>
                <a:latin typeface="+mj-lt"/>
              </a:rPr>
              <a:t>đồ</a:t>
            </a:r>
            <a:r>
              <a:rPr lang="en-US" sz="2600" b="1" dirty="0">
                <a:solidFill>
                  <a:schemeClr val="bg1">
                    <a:lumMod val="75000"/>
                  </a:schemeClr>
                </a:solidFill>
                <a:latin typeface="+mj-lt"/>
              </a:rPr>
              <a:t> BLS</a:t>
            </a:r>
          </a:p>
          <a:p>
            <a:pPr marL="514350" indent="-514350">
              <a:lnSpc>
                <a:spcPct val="150000"/>
              </a:lnSpc>
              <a:buFont typeface="+mj-lt"/>
              <a:buAutoNum type="arabicPeriod"/>
            </a:pPr>
            <a:r>
              <a:rPr lang="en-US" sz="2600" b="1" dirty="0">
                <a:latin typeface="+mj-lt"/>
              </a:rPr>
              <a:t>Ứng dụng trong Blockchain</a:t>
            </a:r>
          </a:p>
          <a:p>
            <a:pPr marL="514350" indent="-514350">
              <a:lnSpc>
                <a:spcPct val="150000"/>
              </a:lnSpc>
              <a:buFont typeface="+mj-lt"/>
              <a:buAutoNum type="arabicPeriod"/>
            </a:pPr>
            <a:r>
              <a:rPr lang="en-US" sz="2600" b="1" dirty="0">
                <a:solidFill>
                  <a:schemeClr val="bg1">
                    <a:lumMod val="75000"/>
                  </a:schemeClr>
                </a:solidFill>
                <a:latin typeface="+mj-lt"/>
              </a:rPr>
              <a:t>Kết luận</a:t>
            </a:r>
          </a:p>
        </p:txBody>
      </p:sp>
    </p:spTree>
    <p:extLst>
      <p:ext uri="{BB962C8B-B14F-4D97-AF65-F5344CB8AC3E}">
        <p14:creationId xmlns:p14="http://schemas.microsoft.com/office/powerpoint/2010/main" val="292906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latin typeface="+mj-lt"/>
              </a:rPr>
              <a:t>Giới</a:t>
            </a:r>
            <a:r>
              <a:rPr lang="en-US" sz="2600" b="1" dirty="0">
                <a:latin typeface="+mj-lt"/>
              </a:rPr>
              <a:t> </a:t>
            </a:r>
            <a:r>
              <a:rPr lang="en-US" sz="2600" b="1" dirty="0" err="1">
                <a:latin typeface="+mj-lt"/>
              </a:rPr>
              <a:t>thiệu</a:t>
            </a:r>
            <a:endParaRPr lang="en-US" sz="2600" b="1" dirty="0">
              <a:latin typeface="+mj-lt"/>
            </a:endParaRPr>
          </a:p>
          <a:p>
            <a:pPr marL="514350" indent="-514350">
              <a:lnSpc>
                <a:spcPct val="150000"/>
              </a:lnSpc>
              <a:buFont typeface="+mj-lt"/>
              <a:buAutoNum type="arabicPeriod"/>
            </a:pPr>
            <a:r>
              <a:rPr lang="en-US" sz="2600" b="1" dirty="0" err="1">
                <a:latin typeface="+mj-lt"/>
              </a:rPr>
              <a:t>Kiến</a:t>
            </a:r>
            <a:r>
              <a:rPr lang="en-US" sz="2600" b="1" dirty="0">
                <a:latin typeface="+mj-lt"/>
              </a:rPr>
              <a:t> </a:t>
            </a:r>
            <a:r>
              <a:rPr lang="en-US" sz="2600" b="1" dirty="0" err="1">
                <a:latin typeface="+mj-lt"/>
              </a:rPr>
              <a:t>thức</a:t>
            </a:r>
            <a:r>
              <a:rPr lang="en-US" sz="2600" b="1" dirty="0">
                <a:latin typeface="+mj-lt"/>
              </a:rPr>
              <a:t> </a:t>
            </a:r>
            <a:r>
              <a:rPr lang="en-US" sz="2600" b="1" dirty="0" err="1">
                <a:latin typeface="+mj-lt"/>
              </a:rPr>
              <a:t>liên</a:t>
            </a:r>
            <a:r>
              <a:rPr lang="en-US" sz="2600" b="1" dirty="0">
                <a:latin typeface="+mj-lt"/>
              </a:rPr>
              <a:t> </a:t>
            </a:r>
            <a:r>
              <a:rPr lang="en-US" sz="2600" b="1" dirty="0" err="1">
                <a:latin typeface="+mj-lt"/>
              </a:rPr>
              <a:t>quan</a:t>
            </a:r>
            <a:endParaRPr lang="en-US" sz="2600" b="1" dirty="0">
              <a:latin typeface="+mj-lt"/>
            </a:endParaRPr>
          </a:p>
          <a:p>
            <a:pPr marL="514350" indent="-514350">
              <a:lnSpc>
                <a:spcPct val="150000"/>
              </a:lnSpc>
              <a:buFont typeface="+mj-lt"/>
              <a:buAutoNum type="arabicPeriod"/>
            </a:pPr>
            <a:r>
              <a:rPr lang="en-US" sz="2600" b="1" dirty="0" err="1">
                <a:latin typeface="+mj-lt"/>
              </a:rPr>
              <a:t>Lược</a:t>
            </a:r>
            <a:r>
              <a:rPr lang="en-US" sz="2600" b="1" dirty="0">
                <a:latin typeface="+mj-lt"/>
              </a:rPr>
              <a:t> </a:t>
            </a:r>
            <a:r>
              <a:rPr lang="en-US" sz="2600" b="1" dirty="0" err="1">
                <a:latin typeface="+mj-lt"/>
              </a:rPr>
              <a:t>đồ</a:t>
            </a:r>
            <a:r>
              <a:rPr lang="en-US" sz="2600" b="1" dirty="0">
                <a:latin typeface="+mj-lt"/>
              </a:rPr>
              <a:t> BLS</a:t>
            </a:r>
          </a:p>
          <a:p>
            <a:pPr marL="514350" indent="-514350">
              <a:lnSpc>
                <a:spcPct val="150000"/>
              </a:lnSpc>
              <a:buFont typeface="+mj-lt"/>
              <a:buAutoNum type="arabicPeriod"/>
            </a:pPr>
            <a:r>
              <a:rPr lang="en-US" sz="2600" b="1" dirty="0">
                <a:latin typeface="+mj-lt"/>
              </a:rPr>
              <a:t>Ứng dụng trong Blockchain</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Vấn đề của lược đồ sinh khóa trước BLS trong Blockchain</a:t>
            </a:r>
          </a:p>
        </p:txBody>
      </p:sp>
      <p:sp>
        <p:nvSpPr>
          <p:cNvPr id="7" name="TextBox 6">
            <a:extLst>
              <a:ext uri="{FF2B5EF4-FFF2-40B4-BE49-F238E27FC236}">
                <a16:creationId xmlns:a16="http://schemas.microsoft.com/office/drawing/2014/main" id="{8BF52E8E-8CB8-E806-7067-E373678777E6}"/>
              </a:ext>
            </a:extLst>
          </p:cNvPr>
          <p:cNvSpPr txBox="1"/>
          <p:nvPr/>
        </p:nvSpPr>
        <p:spPr>
          <a:xfrm>
            <a:off x="597144" y="1229538"/>
            <a:ext cx="7949711"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Bitcoin và Ethereum đều dùng hệ mật mã trên đường cong elliptic (elliptic-curve cryptography, viết tắt: ECC) để sinh khóa và ký cho một giao dịch (transaction).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Khi eth 2.0 diễn ra (chuyển đổi sang POS và </a:t>
            </a:r>
            <a:r>
              <a:rPr lang="en-US" sz="2000" dirty="0" err="1"/>
              <a:t>sharding</a:t>
            </a:r>
            <a:r>
              <a:rPr lang="en-US" sz="2000" dirty="0"/>
              <a:t>), lược đồ tạo chữ ký điện tử ECDSA không còn phù hợp vì số lần xác thực chữ ký quá lớn. Ví dụ, mỗi block có 64 committees, mỗi block có 2048 validators </a:t>
            </a:r>
            <a:r>
              <a:rPr lang="en-US" sz="2000" dirty="0">
                <a:sym typeface="Wingdings" panose="05000000000000000000" pitchFamily="2" charset="2"/>
              </a:rPr>
              <a:t> 131,072 chữ ký cho mỗi epoch.</a:t>
            </a:r>
            <a:endParaRPr lang="en-US" sz="2000" dirty="0"/>
          </a:p>
        </p:txBody>
      </p:sp>
      <p:pic>
        <p:nvPicPr>
          <p:cNvPr id="1026" name="Picture 2" descr="Cuộc Chơi Thay Đổi - Lập Trình Phần Mềm Blockchain Và Ứng Dụng Công Nghệ  Blockchain">
            <a:extLst>
              <a:ext uri="{FF2B5EF4-FFF2-40B4-BE49-F238E27FC236}">
                <a16:creationId xmlns:a16="http://schemas.microsoft.com/office/drawing/2014/main" id="{4BFC95AD-E29D-C0DF-7CC2-EB9F0EB7A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906" y="4051046"/>
            <a:ext cx="5653530" cy="229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663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BLS trong Blockchain</a:t>
            </a:r>
          </a:p>
        </p:txBody>
      </p:sp>
      <p:sp>
        <p:nvSpPr>
          <p:cNvPr id="7" name="TextBox 6">
            <a:extLst>
              <a:ext uri="{FF2B5EF4-FFF2-40B4-BE49-F238E27FC236}">
                <a16:creationId xmlns:a16="http://schemas.microsoft.com/office/drawing/2014/main" id="{8BF52E8E-8CB8-E806-7067-E373678777E6}"/>
              </a:ext>
            </a:extLst>
          </p:cNvPr>
          <p:cNvSpPr txBox="1"/>
          <p:nvPr/>
        </p:nvSpPr>
        <p:spPr>
          <a:xfrm>
            <a:off x="597144" y="1229538"/>
            <a:ext cx="7949711"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Xác thực từng batch của nhiều chữ ký.</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i="1" dirty="0"/>
              <a:t>Deterministic: </a:t>
            </a:r>
            <a:r>
              <a:rPr lang="en-US" sz="2000" dirty="0"/>
              <a:t>Bảo mật hơn so với loại sinh ngẫu nhiên, cùng khóa và bản rõ ra cùng một chữ ký.</a:t>
            </a:r>
          </a:p>
          <a:p>
            <a:pPr marL="342900" indent="-342900">
              <a:buFont typeface="Arial" panose="020B0604020202020204" pitchFamily="34" charset="0"/>
              <a:buChar char="•"/>
            </a:pPr>
            <a:endParaRPr lang="en-US" sz="2000" i="1" dirty="0"/>
          </a:p>
          <a:p>
            <a:pPr marL="342900" indent="-342900">
              <a:buFont typeface="Arial" panose="020B0604020202020204" pitchFamily="34" charset="0"/>
              <a:buChar char="•"/>
            </a:pPr>
            <a:r>
              <a:rPr lang="en-US" sz="2000" dirty="0"/>
              <a:t>Có khả năng gộp các chữ ký trong 96 bytes và khóa công khai trong 48 bytes.</a:t>
            </a:r>
          </a:p>
        </p:txBody>
      </p:sp>
      <p:pic>
        <p:nvPicPr>
          <p:cNvPr id="1026" name="Picture 2" descr="Cuộc Chơi Thay Đổi - Lập Trình Phần Mềm Blockchain Và Ứng Dụng Công Nghệ  Blockchain">
            <a:extLst>
              <a:ext uri="{FF2B5EF4-FFF2-40B4-BE49-F238E27FC236}">
                <a16:creationId xmlns:a16="http://schemas.microsoft.com/office/drawing/2014/main" id="{4BFC95AD-E29D-C0DF-7CC2-EB9F0EB7A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906" y="4051046"/>
            <a:ext cx="5653530" cy="229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559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solidFill>
                  <a:schemeClr val="bg1">
                    <a:lumMod val="75000"/>
                  </a:schemeClr>
                </a:solidFill>
                <a:latin typeface="+mj-lt"/>
              </a:rPr>
              <a:t>Giới</a:t>
            </a:r>
            <a:r>
              <a:rPr lang="en-US" sz="2600" b="1" dirty="0">
                <a:solidFill>
                  <a:schemeClr val="bg1">
                    <a:lumMod val="75000"/>
                  </a:schemeClr>
                </a:solidFill>
                <a:latin typeface="+mj-lt"/>
              </a:rPr>
              <a:t> </a:t>
            </a:r>
            <a:r>
              <a:rPr lang="en-US" sz="2600" b="1" dirty="0" err="1">
                <a:solidFill>
                  <a:schemeClr val="bg1">
                    <a:lumMod val="75000"/>
                  </a:schemeClr>
                </a:solidFill>
                <a:latin typeface="+mj-lt"/>
              </a:rPr>
              <a:t>thiệu</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Kiến</a:t>
            </a:r>
            <a:r>
              <a:rPr lang="en-US" sz="2600" b="1" dirty="0">
                <a:solidFill>
                  <a:schemeClr val="bg1">
                    <a:lumMod val="75000"/>
                  </a:schemeClr>
                </a:solidFill>
                <a:latin typeface="+mj-lt"/>
              </a:rPr>
              <a:t> </a:t>
            </a:r>
            <a:r>
              <a:rPr lang="en-US" sz="2600" b="1" dirty="0" err="1">
                <a:solidFill>
                  <a:schemeClr val="bg1">
                    <a:lumMod val="75000"/>
                  </a:schemeClr>
                </a:solidFill>
                <a:latin typeface="+mj-lt"/>
              </a:rPr>
              <a:t>thức</a:t>
            </a:r>
            <a:r>
              <a:rPr lang="en-US" sz="2600" b="1" dirty="0">
                <a:solidFill>
                  <a:schemeClr val="bg1">
                    <a:lumMod val="75000"/>
                  </a:schemeClr>
                </a:solidFill>
                <a:latin typeface="+mj-lt"/>
              </a:rPr>
              <a:t> </a:t>
            </a:r>
            <a:r>
              <a:rPr lang="en-US" sz="2600" b="1" dirty="0" err="1">
                <a:solidFill>
                  <a:schemeClr val="bg1">
                    <a:lumMod val="75000"/>
                  </a:schemeClr>
                </a:solidFill>
                <a:latin typeface="+mj-lt"/>
              </a:rPr>
              <a:t>liên</a:t>
            </a:r>
            <a:r>
              <a:rPr lang="en-US" sz="2600" b="1" dirty="0">
                <a:solidFill>
                  <a:schemeClr val="bg1">
                    <a:lumMod val="75000"/>
                  </a:schemeClr>
                </a:solidFill>
                <a:latin typeface="+mj-lt"/>
              </a:rPr>
              <a:t> </a:t>
            </a:r>
            <a:r>
              <a:rPr lang="en-US" sz="2600" b="1" dirty="0" err="1">
                <a:solidFill>
                  <a:schemeClr val="bg1">
                    <a:lumMod val="75000"/>
                  </a:schemeClr>
                </a:solidFill>
                <a:latin typeface="+mj-lt"/>
              </a:rPr>
              <a:t>quan</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Lược</a:t>
            </a:r>
            <a:r>
              <a:rPr lang="en-US" sz="2600" b="1" dirty="0">
                <a:solidFill>
                  <a:schemeClr val="bg1">
                    <a:lumMod val="75000"/>
                  </a:schemeClr>
                </a:solidFill>
                <a:latin typeface="+mj-lt"/>
              </a:rPr>
              <a:t> </a:t>
            </a:r>
            <a:r>
              <a:rPr lang="en-US" sz="2600" b="1" dirty="0" err="1">
                <a:solidFill>
                  <a:schemeClr val="bg1">
                    <a:lumMod val="75000"/>
                  </a:schemeClr>
                </a:solidFill>
                <a:latin typeface="+mj-lt"/>
              </a:rPr>
              <a:t>đồ</a:t>
            </a:r>
            <a:r>
              <a:rPr lang="en-US" sz="2600" b="1" dirty="0">
                <a:solidFill>
                  <a:schemeClr val="bg1">
                    <a:lumMod val="75000"/>
                  </a:schemeClr>
                </a:solidFill>
                <a:latin typeface="+mj-lt"/>
              </a:rPr>
              <a:t> BLS</a:t>
            </a:r>
          </a:p>
          <a:p>
            <a:pPr marL="514350" indent="-514350">
              <a:lnSpc>
                <a:spcPct val="150000"/>
              </a:lnSpc>
              <a:buFont typeface="+mj-lt"/>
              <a:buAutoNum type="arabicPeriod"/>
            </a:pPr>
            <a:r>
              <a:rPr lang="en-US" sz="2600" b="1" dirty="0">
                <a:solidFill>
                  <a:schemeClr val="bg1">
                    <a:lumMod val="75000"/>
                  </a:schemeClr>
                </a:solidFill>
                <a:latin typeface="+mj-lt"/>
              </a:rPr>
              <a:t>Ứng dụng trong Blockchain</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262526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Kết luận</a:t>
            </a:r>
            <a:endParaRPr lang="en-US" dirty="0">
              <a:latin typeface="+mj-lt"/>
            </a:endParaRPr>
          </a:p>
        </p:txBody>
      </p:sp>
      <p:sp>
        <p:nvSpPr>
          <p:cNvPr id="4" name="TextBox 3">
            <a:extLst>
              <a:ext uri="{FF2B5EF4-FFF2-40B4-BE49-F238E27FC236}">
                <a16:creationId xmlns:a16="http://schemas.microsoft.com/office/drawing/2014/main" id="{105D211B-080C-23F6-A274-CC1C74EA2534}"/>
              </a:ext>
            </a:extLst>
          </p:cNvPr>
          <p:cNvSpPr txBox="1"/>
          <p:nvPr/>
        </p:nvSpPr>
        <p:spPr>
          <a:xfrm>
            <a:off x="235077" y="1859339"/>
            <a:ext cx="8908923" cy="3139321"/>
          </a:xfrm>
          <a:prstGeom prst="rect">
            <a:avLst/>
          </a:prstGeom>
          <a:noFill/>
        </p:spPr>
        <p:txBody>
          <a:bodyPr wrap="square" rtlCol="0">
            <a:spAutoFit/>
          </a:bodyPr>
          <a:lstStyle/>
          <a:p>
            <a:r>
              <a:rPr lang="vi-VN" b="1" dirty="0"/>
              <a:t>Trong quá trình làm bài tập lớn, nhóm đã thực hiện được các công việc sau:</a:t>
            </a:r>
            <a:endParaRPr lang="en-US" b="1" dirty="0"/>
          </a:p>
          <a:p>
            <a:endParaRPr lang="vi-VN" dirty="0"/>
          </a:p>
          <a:p>
            <a:pPr marL="285750" indent="-285750">
              <a:buFont typeface="Wingdings" panose="05000000000000000000" pitchFamily="2" charset="2"/>
              <a:buChar char="Ø"/>
            </a:pPr>
            <a:r>
              <a:rPr lang="vi-VN" dirty="0"/>
              <a:t>• </a:t>
            </a:r>
            <a:r>
              <a:rPr lang="en-US" dirty="0"/>
              <a:t>Tìm hiểu về đường cong Elliptic trong lược đồ tạo chữ ký điện tử.</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Tìm hiểu tổng quan về cơ sở toán học của lược đồ tạo chữ ký điện tử BLS.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Tìm hiểu về cách BLS hoạt động.</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Tìm hiểu về lý do BLS dần được ứng dụng phổ biến trong blockchain.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Code lại quá trình tạo và xác thực chữ ký trong lược đồ BLS.</a:t>
            </a:r>
          </a:p>
        </p:txBody>
      </p:sp>
    </p:spTree>
    <p:extLst>
      <p:ext uri="{BB962C8B-B14F-4D97-AF65-F5344CB8AC3E}">
        <p14:creationId xmlns:p14="http://schemas.microsoft.com/office/powerpoint/2010/main" val="2979225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a:t>
            </a:r>
            <a:endParaRPr lang="en-US" sz="4800" dirty="0"/>
          </a:p>
        </p:txBody>
      </p:sp>
    </p:spTree>
    <p:extLst>
      <p:ext uri="{BB962C8B-B14F-4D97-AF65-F5344CB8AC3E}">
        <p14:creationId xmlns:p14="http://schemas.microsoft.com/office/powerpoint/2010/main" val="2830535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latin typeface="+mj-lt"/>
              </a:rPr>
              <a:t>Giới</a:t>
            </a:r>
            <a:r>
              <a:rPr lang="en-US" sz="2600" b="1" dirty="0">
                <a:latin typeface="+mj-lt"/>
              </a:rPr>
              <a:t> </a:t>
            </a:r>
            <a:r>
              <a:rPr lang="en-US" sz="2600" b="1" dirty="0" err="1">
                <a:latin typeface="+mj-lt"/>
              </a:rPr>
              <a:t>thiệu</a:t>
            </a:r>
            <a:endParaRPr lang="en-US" sz="2600" b="1" dirty="0">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Kiến</a:t>
            </a:r>
            <a:r>
              <a:rPr lang="en-US" sz="2600" b="1" dirty="0">
                <a:solidFill>
                  <a:schemeClr val="bg1">
                    <a:lumMod val="75000"/>
                  </a:schemeClr>
                </a:solidFill>
                <a:latin typeface="+mj-lt"/>
              </a:rPr>
              <a:t> </a:t>
            </a:r>
            <a:r>
              <a:rPr lang="en-US" sz="2600" b="1" dirty="0" err="1">
                <a:solidFill>
                  <a:schemeClr val="bg1">
                    <a:lumMod val="75000"/>
                  </a:schemeClr>
                </a:solidFill>
                <a:latin typeface="+mj-lt"/>
              </a:rPr>
              <a:t>thức</a:t>
            </a:r>
            <a:r>
              <a:rPr lang="en-US" sz="2600" b="1" dirty="0">
                <a:solidFill>
                  <a:schemeClr val="bg1">
                    <a:lumMod val="75000"/>
                  </a:schemeClr>
                </a:solidFill>
                <a:latin typeface="+mj-lt"/>
              </a:rPr>
              <a:t> </a:t>
            </a:r>
            <a:r>
              <a:rPr lang="en-US" sz="2600" b="1" dirty="0" err="1">
                <a:solidFill>
                  <a:schemeClr val="bg1">
                    <a:lumMod val="75000"/>
                  </a:schemeClr>
                </a:solidFill>
                <a:latin typeface="+mj-lt"/>
              </a:rPr>
              <a:t>liên</a:t>
            </a:r>
            <a:r>
              <a:rPr lang="en-US" sz="2600" b="1" dirty="0">
                <a:solidFill>
                  <a:schemeClr val="bg1">
                    <a:lumMod val="75000"/>
                  </a:schemeClr>
                </a:solidFill>
                <a:latin typeface="+mj-lt"/>
              </a:rPr>
              <a:t> </a:t>
            </a:r>
            <a:r>
              <a:rPr lang="en-US" sz="2600" b="1" dirty="0" err="1">
                <a:solidFill>
                  <a:schemeClr val="bg1">
                    <a:lumMod val="75000"/>
                  </a:schemeClr>
                </a:solidFill>
                <a:latin typeface="+mj-lt"/>
              </a:rPr>
              <a:t>quan</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Lược</a:t>
            </a:r>
            <a:r>
              <a:rPr lang="en-US" sz="2600" b="1" dirty="0">
                <a:solidFill>
                  <a:schemeClr val="bg1">
                    <a:lumMod val="75000"/>
                  </a:schemeClr>
                </a:solidFill>
                <a:latin typeface="+mj-lt"/>
              </a:rPr>
              <a:t> </a:t>
            </a:r>
            <a:r>
              <a:rPr lang="en-US" sz="2600" b="1" dirty="0" err="1">
                <a:solidFill>
                  <a:schemeClr val="bg1">
                    <a:lumMod val="75000"/>
                  </a:schemeClr>
                </a:solidFill>
                <a:latin typeface="+mj-lt"/>
              </a:rPr>
              <a:t>đồ</a:t>
            </a:r>
            <a:r>
              <a:rPr lang="en-US" sz="2600" b="1" dirty="0">
                <a:solidFill>
                  <a:schemeClr val="bg1">
                    <a:lumMod val="75000"/>
                  </a:schemeClr>
                </a:solidFill>
                <a:latin typeface="+mj-lt"/>
              </a:rPr>
              <a:t> BLS</a:t>
            </a:r>
          </a:p>
          <a:p>
            <a:pPr marL="514350" indent="-514350">
              <a:lnSpc>
                <a:spcPct val="150000"/>
              </a:lnSpc>
              <a:buFont typeface="+mj-lt"/>
              <a:buAutoNum type="arabicPeriod"/>
            </a:pPr>
            <a:r>
              <a:rPr lang="en-US" sz="2600" b="1" dirty="0" err="1">
                <a:solidFill>
                  <a:schemeClr val="bg1">
                    <a:lumMod val="75000"/>
                  </a:schemeClr>
                </a:solidFill>
                <a:latin typeface="+mj-lt"/>
              </a:rPr>
              <a:t>Tính</a:t>
            </a:r>
            <a:r>
              <a:rPr lang="en-US" sz="2600" b="1" dirty="0">
                <a:solidFill>
                  <a:schemeClr val="bg1">
                    <a:lumMod val="75000"/>
                  </a:schemeClr>
                </a:solidFill>
                <a:latin typeface="+mj-lt"/>
              </a:rPr>
              <a:t> </a:t>
            </a:r>
            <a:r>
              <a:rPr lang="en-US" sz="2600" b="1" dirty="0" err="1">
                <a:solidFill>
                  <a:schemeClr val="bg1">
                    <a:lumMod val="75000"/>
                  </a:schemeClr>
                </a:solidFill>
                <a:latin typeface="+mj-lt"/>
              </a:rPr>
              <a:t>bảo</a:t>
            </a:r>
            <a:r>
              <a:rPr lang="en-US" sz="2600" b="1" dirty="0">
                <a:solidFill>
                  <a:schemeClr val="bg1">
                    <a:lumMod val="75000"/>
                  </a:schemeClr>
                </a:solidFill>
                <a:latin typeface="+mj-lt"/>
              </a:rPr>
              <a:t> </a:t>
            </a:r>
            <a:r>
              <a:rPr lang="en-US" sz="2600" b="1" dirty="0" err="1">
                <a:solidFill>
                  <a:schemeClr val="bg1">
                    <a:lumMod val="75000"/>
                  </a:schemeClr>
                </a:solidFill>
                <a:latin typeface="+mj-lt"/>
              </a:rPr>
              <a:t>mật</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a:solidFill>
                  <a:schemeClr val="bg1">
                    <a:lumMod val="75000"/>
                  </a:schemeClr>
                </a:solidFill>
                <a:latin typeface="+mj-lt"/>
              </a:rPr>
              <a:t>Kết luận</a:t>
            </a:r>
          </a:p>
        </p:txBody>
      </p:sp>
    </p:spTree>
    <p:extLst>
      <p:ext uri="{BB962C8B-B14F-4D97-AF65-F5344CB8AC3E}">
        <p14:creationId xmlns:p14="http://schemas.microsoft.com/office/powerpoint/2010/main" val="165651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solidFill>
                  <a:schemeClr val="bg1">
                    <a:lumMod val="75000"/>
                  </a:schemeClr>
                </a:solidFill>
                <a:latin typeface="+mj-lt"/>
              </a:rPr>
              <a:t>Giới</a:t>
            </a:r>
            <a:r>
              <a:rPr lang="en-US" sz="2600" b="1" dirty="0">
                <a:solidFill>
                  <a:schemeClr val="bg1">
                    <a:lumMod val="75000"/>
                  </a:schemeClr>
                </a:solidFill>
                <a:latin typeface="+mj-lt"/>
              </a:rPr>
              <a:t> </a:t>
            </a:r>
            <a:r>
              <a:rPr lang="en-US" sz="2600" b="1" dirty="0" err="1">
                <a:solidFill>
                  <a:schemeClr val="bg1">
                    <a:lumMod val="75000"/>
                  </a:schemeClr>
                </a:solidFill>
                <a:latin typeface="+mj-lt"/>
              </a:rPr>
              <a:t>thiệu</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latin typeface="+mj-lt"/>
              </a:rPr>
              <a:t>Kiến</a:t>
            </a:r>
            <a:r>
              <a:rPr lang="en-US" sz="2600" b="1" dirty="0">
                <a:latin typeface="+mj-lt"/>
              </a:rPr>
              <a:t> </a:t>
            </a:r>
            <a:r>
              <a:rPr lang="en-US" sz="2600" b="1" dirty="0" err="1">
                <a:latin typeface="+mj-lt"/>
              </a:rPr>
              <a:t>thức</a:t>
            </a:r>
            <a:r>
              <a:rPr lang="en-US" sz="2600" b="1" dirty="0">
                <a:latin typeface="+mj-lt"/>
              </a:rPr>
              <a:t> </a:t>
            </a:r>
            <a:r>
              <a:rPr lang="en-US" sz="2600" b="1" dirty="0" err="1">
                <a:latin typeface="+mj-lt"/>
              </a:rPr>
              <a:t>liên</a:t>
            </a:r>
            <a:r>
              <a:rPr lang="en-US" sz="2600" b="1" dirty="0">
                <a:latin typeface="+mj-lt"/>
              </a:rPr>
              <a:t> </a:t>
            </a:r>
            <a:r>
              <a:rPr lang="en-US" sz="2600" b="1" dirty="0" err="1">
                <a:latin typeface="+mj-lt"/>
              </a:rPr>
              <a:t>quan</a:t>
            </a:r>
            <a:endParaRPr lang="en-US" sz="2600" b="1" dirty="0">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Lược</a:t>
            </a:r>
            <a:r>
              <a:rPr lang="en-US" sz="2600" b="1" dirty="0">
                <a:solidFill>
                  <a:schemeClr val="bg1">
                    <a:lumMod val="75000"/>
                  </a:schemeClr>
                </a:solidFill>
                <a:latin typeface="+mj-lt"/>
              </a:rPr>
              <a:t> </a:t>
            </a:r>
            <a:r>
              <a:rPr lang="en-US" sz="2600" b="1" dirty="0" err="1">
                <a:solidFill>
                  <a:schemeClr val="bg1">
                    <a:lumMod val="75000"/>
                  </a:schemeClr>
                </a:solidFill>
                <a:latin typeface="+mj-lt"/>
              </a:rPr>
              <a:t>đồ</a:t>
            </a:r>
            <a:r>
              <a:rPr lang="en-US" sz="2600" b="1" dirty="0">
                <a:solidFill>
                  <a:schemeClr val="bg1">
                    <a:lumMod val="75000"/>
                  </a:schemeClr>
                </a:solidFill>
                <a:latin typeface="+mj-lt"/>
              </a:rPr>
              <a:t> BLS</a:t>
            </a:r>
          </a:p>
          <a:p>
            <a:pPr marL="514350" indent="-514350">
              <a:lnSpc>
                <a:spcPct val="150000"/>
              </a:lnSpc>
              <a:buFont typeface="+mj-lt"/>
              <a:buAutoNum type="arabicPeriod"/>
            </a:pPr>
            <a:r>
              <a:rPr lang="en-US" sz="2600" b="1" dirty="0" err="1">
                <a:solidFill>
                  <a:schemeClr val="bg1">
                    <a:lumMod val="75000"/>
                  </a:schemeClr>
                </a:solidFill>
                <a:latin typeface="+mj-lt"/>
              </a:rPr>
              <a:t>Tính</a:t>
            </a:r>
            <a:r>
              <a:rPr lang="en-US" sz="2600" b="1" dirty="0">
                <a:solidFill>
                  <a:schemeClr val="bg1">
                    <a:lumMod val="75000"/>
                  </a:schemeClr>
                </a:solidFill>
                <a:latin typeface="+mj-lt"/>
              </a:rPr>
              <a:t> </a:t>
            </a:r>
            <a:r>
              <a:rPr lang="en-US" sz="2600" b="1" dirty="0" err="1">
                <a:solidFill>
                  <a:schemeClr val="bg1">
                    <a:lumMod val="75000"/>
                  </a:schemeClr>
                </a:solidFill>
                <a:latin typeface="+mj-lt"/>
              </a:rPr>
              <a:t>bảo</a:t>
            </a:r>
            <a:r>
              <a:rPr lang="en-US" sz="2600" b="1" dirty="0">
                <a:solidFill>
                  <a:schemeClr val="bg1">
                    <a:lumMod val="75000"/>
                  </a:schemeClr>
                </a:solidFill>
                <a:latin typeface="+mj-lt"/>
              </a:rPr>
              <a:t> </a:t>
            </a:r>
            <a:r>
              <a:rPr lang="en-US" sz="2600" b="1" dirty="0" err="1">
                <a:solidFill>
                  <a:schemeClr val="bg1">
                    <a:lumMod val="75000"/>
                  </a:schemeClr>
                </a:solidFill>
                <a:latin typeface="+mj-lt"/>
              </a:rPr>
              <a:t>mật</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a:solidFill>
                  <a:schemeClr val="bg1">
                    <a:lumMod val="75000"/>
                  </a:schemeClr>
                </a:solidFill>
                <a:latin typeface="+mj-lt"/>
              </a:rPr>
              <a:t>Kết luận</a:t>
            </a:r>
          </a:p>
        </p:txBody>
      </p:sp>
    </p:spTree>
    <p:extLst>
      <p:ext uri="{BB962C8B-B14F-4D97-AF65-F5344CB8AC3E}">
        <p14:creationId xmlns:p14="http://schemas.microsoft.com/office/powerpoint/2010/main" val="1483308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solidFill>
                  <a:schemeClr val="bg1">
                    <a:lumMod val="75000"/>
                  </a:schemeClr>
                </a:solidFill>
                <a:latin typeface="+mj-lt"/>
              </a:rPr>
              <a:t>Giới</a:t>
            </a:r>
            <a:r>
              <a:rPr lang="en-US" sz="2600" b="1" dirty="0">
                <a:solidFill>
                  <a:schemeClr val="bg1">
                    <a:lumMod val="75000"/>
                  </a:schemeClr>
                </a:solidFill>
                <a:latin typeface="+mj-lt"/>
              </a:rPr>
              <a:t> </a:t>
            </a:r>
            <a:r>
              <a:rPr lang="en-US" sz="2600" b="1" dirty="0" err="1">
                <a:solidFill>
                  <a:schemeClr val="bg1">
                    <a:lumMod val="75000"/>
                  </a:schemeClr>
                </a:solidFill>
                <a:latin typeface="+mj-lt"/>
              </a:rPr>
              <a:t>thiệu</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Kiến</a:t>
            </a:r>
            <a:r>
              <a:rPr lang="en-US" sz="2600" b="1" dirty="0">
                <a:solidFill>
                  <a:schemeClr val="bg1">
                    <a:lumMod val="75000"/>
                  </a:schemeClr>
                </a:solidFill>
                <a:latin typeface="+mj-lt"/>
              </a:rPr>
              <a:t> </a:t>
            </a:r>
            <a:r>
              <a:rPr lang="en-US" sz="2600" b="1" dirty="0" err="1">
                <a:solidFill>
                  <a:schemeClr val="bg1">
                    <a:lumMod val="75000"/>
                  </a:schemeClr>
                </a:solidFill>
                <a:latin typeface="+mj-lt"/>
              </a:rPr>
              <a:t>thức</a:t>
            </a:r>
            <a:r>
              <a:rPr lang="en-US" sz="2600" b="1" dirty="0">
                <a:solidFill>
                  <a:schemeClr val="bg1">
                    <a:lumMod val="75000"/>
                  </a:schemeClr>
                </a:solidFill>
                <a:latin typeface="+mj-lt"/>
              </a:rPr>
              <a:t> </a:t>
            </a:r>
            <a:r>
              <a:rPr lang="en-US" sz="2600" b="1" dirty="0" err="1">
                <a:solidFill>
                  <a:schemeClr val="bg1">
                    <a:lumMod val="75000"/>
                  </a:schemeClr>
                </a:solidFill>
                <a:latin typeface="+mj-lt"/>
              </a:rPr>
              <a:t>liên</a:t>
            </a:r>
            <a:r>
              <a:rPr lang="en-US" sz="2600" b="1" dirty="0">
                <a:solidFill>
                  <a:schemeClr val="bg1">
                    <a:lumMod val="75000"/>
                  </a:schemeClr>
                </a:solidFill>
                <a:latin typeface="+mj-lt"/>
              </a:rPr>
              <a:t> </a:t>
            </a:r>
            <a:r>
              <a:rPr lang="en-US" sz="2600" b="1" dirty="0" err="1">
                <a:solidFill>
                  <a:schemeClr val="bg1">
                    <a:lumMod val="75000"/>
                  </a:schemeClr>
                </a:solidFill>
                <a:latin typeface="+mj-lt"/>
              </a:rPr>
              <a:t>quan</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latin typeface="+mj-lt"/>
              </a:rPr>
              <a:t>Lược</a:t>
            </a:r>
            <a:r>
              <a:rPr lang="en-US" sz="2600" b="1" dirty="0">
                <a:latin typeface="+mj-lt"/>
              </a:rPr>
              <a:t> </a:t>
            </a:r>
            <a:r>
              <a:rPr lang="en-US" sz="2600" b="1" dirty="0" err="1">
                <a:latin typeface="+mj-lt"/>
              </a:rPr>
              <a:t>đồ</a:t>
            </a:r>
            <a:r>
              <a:rPr lang="en-US" sz="2600" b="1" dirty="0">
                <a:latin typeface="+mj-lt"/>
              </a:rPr>
              <a:t> BLS</a:t>
            </a:r>
          </a:p>
          <a:p>
            <a:pPr marL="514350" indent="-514350">
              <a:lnSpc>
                <a:spcPct val="150000"/>
              </a:lnSpc>
              <a:buFont typeface="+mj-lt"/>
              <a:buAutoNum type="arabicPeriod"/>
            </a:pPr>
            <a:r>
              <a:rPr lang="en-US" sz="2600" b="1" dirty="0" err="1">
                <a:solidFill>
                  <a:schemeClr val="bg1">
                    <a:lumMod val="75000"/>
                  </a:schemeClr>
                </a:solidFill>
                <a:latin typeface="+mj-lt"/>
              </a:rPr>
              <a:t>Tính</a:t>
            </a:r>
            <a:r>
              <a:rPr lang="en-US" sz="2600" b="1" dirty="0">
                <a:solidFill>
                  <a:schemeClr val="bg1">
                    <a:lumMod val="75000"/>
                  </a:schemeClr>
                </a:solidFill>
                <a:latin typeface="+mj-lt"/>
              </a:rPr>
              <a:t> </a:t>
            </a:r>
            <a:r>
              <a:rPr lang="en-US" sz="2600" b="1" dirty="0" err="1">
                <a:solidFill>
                  <a:schemeClr val="bg1">
                    <a:lumMod val="75000"/>
                  </a:schemeClr>
                </a:solidFill>
                <a:latin typeface="+mj-lt"/>
              </a:rPr>
              <a:t>bảo</a:t>
            </a:r>
            <a:r>
              <a:rPr lang="en-US" sz="2600" b="1" dirty="0">
                <a:solidFill>
                  <a:schemeClr val="bg1">
                    <a:lumMod val="75000"/>
                  </a:schemeClr>
                </a:solidFill>
                <a:latin typeface="+mj-lt"/>
              </a:rPr>
              <a:t> </a:t>
            </a:r>
            <a:r>
              <a:rPr lang="en-US" sz="2600" b="1" dirty="0" err="1">
                <a:solidFill>
                  <a:schemeClr val="bg1">
                    <a:lumMod val="75000"/>
                  </a:schemeClr>
                </a:solidFill>
                <a:latin typeface="+mj-lt"/>
              </a:rPr>
              <a:t>mật</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a:solidFill>
                  <a:schemeClr val="bg1">
                    <a:lumMod val="75000"/>
                  </a:schemeClr>
                </a:solidFill>
                <a:latin typeface="+mj-lt"/>
              </a:rPr>
              <a:t>Kết luận</a:t>
            </a:r>
          </a:p>
        </p:txBody>
      </p:sp>
    </p:spTree>
    <p:extLst>
      <p:ext uri="{BB962C8B-B14F-4D97-AF65-F5344CB8AC3E}">
        <p14:creationId xmlns:p14="http://schemas.microsoft.com/office/powerpoint/2010/main" val="3392859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solidFill>
                  <a:schemeClr val="bg1">
                    <a:lumMod val="75000"/>
                  </a:schemeClr>
                </a:solidFill>
                <a:latin typeface="+mj-lt"/>
              </a:rPr>
              <a:t>Giới</a:t>
            </a:r>
            <a:r>
              <a:rPr lang="en-US" sz="2600" b="1" dirty="0">
                <a:solidFill>
                  <a:schemeClr val="bg1">
                    <a:lumMod val="75000"/>
                  </a:schemeClr>
                </a:solidFill>
                <a:latin typeface="+mj-lt"/>
              </a:rPr>
              <a:t> </a:t>
            </a:r>
            <a:r>
              <a:rPr lang="en-US" sz="2600" b="1" dirty="0" err="1">
                <a:solidFill>
                  <a:schemeClr val="bg1">
                    <a:lumMod val="75000"/>
                  </a:schemeClr>
                </a:solidFill>
                <a:latin typeface="+mj-lt"/>
              </a:rPr>
              <a:t>thiệu</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Kiến</a:t>
            </a:r>
            <a:r>
              <a:rPr lang="en-US" sz="2600" b="1" dirty="0">
                <a:solidFill>
                  <a:schemeClr val="bg1">
                    <a:lumMod val="75000"/>
                  </a:schemeClr>
                </a:solidFill>
                <a:latin typeface="+mj-lt"/>
              </a:rPr>
              <a:t> </a:t>
            </a:r>
            <a:r>
              <a:rPr lang="en-US" sz="2600" b="1" dirty="0" err="1">
                <a:solidFill>
                  <a:schemeClr val="bg1">
                    <a:lumMod val="75000"/>
                  </a:schemeClr>
                </a:solidFill>
                <a:latin typeface="+mj-lt"/>
              </a:rPr>
              <a:t>thức</a:t>
            </a:r>
            <a:r>
              <a:rPr lang="en-US" sz="2600" b="1" dirty="0">
                <a:solidFill>
                  <a:schemeClr val="bg1">
                    <a:lumMod val="75000"/>
                  </a:schemeClr>
                </a:solidFill>
                <a:latin typeface="+mj-lt"/>
              </a:rPr>
              <a:t> </a:t>
            </a:r>
            <a:r>
              <a:rPr lang="en-US" sz="2600" b="1" dirty="0" err="1">
                <a:solidFill>
                  <a:schemeClr val="bg1">
                    <a:lumMod val="75000"/>
                  </a:schemeClr>
                </a:solidFill>
                <a:latin typeface="+mj-lt"/>
              </a:rPr>
              <a:t>liên</a:t>
            </a:r>
            <a:r>
              <a:rPr lang="en-US" sz="2600" b="1" dirty="0">
                <a:solidFill>
                  <a:schemeClr val="bg1">
                    <a:lumMod val="75000"/>
                  </a:schemeClr>
                </a:solidFill>
                <a:latin typeface="+mj-lt"/>
              </a:rPr>
              <a:t> </a:t>
            </a:r>
            <a:r>
              <a:rPr lang="en-US" sz="2600" b="1" dirty="0" err="1">
                <a:solidFill>
                  <a:schemeClr val="bg1">
                    <a:lumMod val="75000"/>
                  </a:schemeClr>
                </a:solidFill>
                <a:latin typeface="+mj-lt"/>
              </a:rPr>
              <a:t>quan</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Lược</a:t>
            </a:r>
            <a:r>
              <a:rPr lang="en-US" sz="2600" b="1" dirty="0">
                <a:solidFill>
                  <a:schemeClr val="bg1">
                    <a:lumMod val="75000"/>
                  </a:schemeClr>
                </a:solidFill>
                <a:latin typeface="+mj-lt"/>
              </a:rPr>
              <a:t> </a:t>
            </a:r>
            <a:r>
              <a:rPr lang="en-US" sz="2600" b="1" dirty="0" err="1">
                <a:solidFill>
                  <a:schemeClr val="bg1">
                    <a:lumMod val="75000"/>
                  </a:schemeClr>
                </a:solidFill>
                <a:latin typeface="+mj-lt"/>
              </a:rPr>
              <a:t>đồ</a:t>
            </a:r>
            <a:r>
              <a:rPr lang="en-US" sz="2600" b="1" dirty="0">
                <a:solidFill>
                  <a:schemeClr val="bg1">
                    <a:lumMod val="75000"/>
                  </a:schemeClr>
                </a:solidFill>
                <a:latin typeface="+mj-lt"/>
              </a:rPr>
              <a:t> BLS</a:t>
            </a:r>
          </a:p>
          <a:p>
            <a:pPr marL="514350" indent="-514350">
              <a:lnSpc>
                <a:spcPct val="150000"/>
              </a:lnSpc>
              <a:buFont typeface="+mj-lt"/>
              <a:buAutoNum type="arabicPeriod"/>
            </a:pPr>
            <a:r>
              <a:rPr lang="en-US" sz="2600" b="1" dirty="0" err="1">
                <a:latin typeface="+mj-lt"/>
              </a:rPr>
              <a:t>Tính</a:t>
            </a:r>
            <a:r>
              <a:rPr lang="en-US" sz="2600" b="1" dirty="0">
                <a:latin typeface="+mj-lt"/>
              </a:rPr>
              <a:t> </a:t>
            </a:r>
            <a:r>
              <a:rPr lang="en-US" sz="2600" b="1" dirty="0" err="1">
                <a:latin typeface="+mj-lt"/>
              </a:rPr>
              <a:t>bảo</a:t>
            </a:r>
            <a:r>
              <a:rPr lang="en-US" sz="2600" b="1" dirty="0">
                <a:latin typeface="+mj-lt"/>
              </a:rPr>
              <a:t> </a:t>
            </a:r>
            <a:r>
              <a:rPr lang="en-US" sz="2600" b="1" dirty="0" err="1">
                <a:latin typeface="+mj-lt"/>
              </a:rPr>
              <a:t>mật</a:t>
            </a:r>
            <a:endParaRPr lang="en-US" sz="2600" b="1" dirty="0">
              <a:latin typeface="+mj-lt"/>
            </a:endParaRPr>
          </a:p>
          <a:p>
            <a:pPr marL="514350" indent="-514350">
              <a:lnSpc>
                <a:spcPct val="150000"/>
              </a:lnSpc>
              <a:buFont typeface="+mj-lt"/>
              <a:buAutoNum type="arabicPeriod"/>
            </a:pPr>
            <a:r>
              <a:rPr lang="en-US" sz="2600" b="1" dirty="0">
                <a:solidFill>
                  <a:schemeClr val="bg1">
                    <a:lumMod val="75000"/>
                  </a:schemeClr>
                </a:solidFill>
                <a:latin typeface="+mj-lt"/>
              </a:rPr>
              <a:t>Kết luận</a:t>
            </a:r>
          </a:p>
        </p:txBody>
      </p:sp>
    </p:spTree>
    <p:extLst>
      <p:ext uri="{BB962C8B-B14F-4D97-AF65-F5344CB8AC3E}">
        <p14:creationId xmlns:p14="http://schemas.microsoft.com/office/powerpoint/2010/main" val="2602062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solidFill>
                  <a:schemeClr val="bg1">
                    <a:lumMod val="75000"/>
                  </a:schemeClr>
                </a:solidFill>
                <a:latin typeface="+mj-lt"/>
              </a:rPr>
              <a:t>Giới</a:t>
            </a:r>
            <a:r>
              <a:rPr lang="en-US" sz="2600" b="1" dirty="0">
                <a:solidFill>
                  <a:schemeClr val="bg1">
                    <a:lumMod val="75000"/>
                  </a:schemeClr>
                </a:solidFill>
                <a:latin typeface="+mj-lt"/>
              </a:rPr>
              <a:t> </a:t>
            </a:r>
            <a:r>
              <a:rPr lang="en-US" sz="2600" b="1" dirty="0" err="1">
                <a:solidFill>
                  <a:schemeClr val="bg1">
                    <a:lumMod val="75000"/>
                  </a:schemeClr>
                </a:solidFill>
                <a:latin typeface="+mj-lt"/>
              </a:rPr>
              <a:t>thiệu</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Kiến</a:t>
            </a:r>
            <a:r>
              <a:rPr lang="en-US" sz="2600" b="1" dirty="0">
                <a:solidFill>
                  <a:schemeClr val="bg1">
                    <a:lumMod val="75000"/>
                  </a:schemeClr>
                </a:solidFill>
                <a:latin typeface="+mj-lt"/>
              </a:rPr>
              <a:t> </a:t>
            </a:r>
            <a:r>
              <a:rPr lang="en-US" sz="2600" b="1" dirty="0" err="1">
                <a:solidFill>
                  <a:schemeClr val="bg1">
                    <a:lumMod val="75000"/>
                  </a:schemeClr>
                </a:solidFill>
                <a:latin typeface="+mj-lt"/>
              </a:rPr>
              <a:t>thức</a:t>
            </a:r>
            <a:r>
              <a:rPr lang="en-US" sz="2600" b="1" dirty="0">
                <a:solidFill>
                  <a:schemeClr val="bg1">
                    <a:lumMod val="75000"/>
                  </a:schemeClr>
                </a:solidFill>
                <a:latin typeface="+mj-lt"/>
              </a:rPr>
              <a:t> </a:t>
            </a:r>
            <a:r>
              <a:rPr lang="en-US" sz="2600" b="1" dirty="0" err="1">
                <a:solidFill>
                  <a:schemeClr val="bg1">
                    <a:lumMod val="75000"/>
                  </a:schemeClr>
                </a:solidFill>
                <a:latin typeface="+mj-lt"/>
              </a:rPr>
              <a:t>liên</a:t>
            </a:r>
            <a:r>
              <a:rPr lang="en-US" sz="2600" b="1" dirty="0">
                <a:solidFill>
                  <a:schemeClr val="bg1">
                    <a:lumMod val="75000"/>
                  </a:schemeClr>
                </a:solidFill>
                <a:latin typeface="+mj-lt"/>
              </a:rPr>
              <a:t> </a:t>
            </a:r>
            <a:r>
              <a:rPr lang="en-US" sz="2600" b="1" dirty="0" err="1">
                <a:solidFill>
                  <a:schemeClr val="bg1">
                    <a:lumMod val="75000"/>
                  </a:schemeClr>
                </a:solidFill>
                <a:latin typeface="+mj-lt"/>
              </a:rPr>
              <a:t>quan</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Lược</a:t>
            </a:r>
            <a:r>
              <a:rPr lang="en-US" sz="2600" b="1" dirty="0">
                <a:solidFill>
                  <a:schemeClr val="bg1">
                    <a:lumMod val="75000"/>
                  </a:schemeClr>
                </a:solidFill>
                <a:latin typeface="+mj-lt"/>
              </a:rPr>
              <a:t> </a:t>
            </a:r>
            <a:r>
              <a:rPr lang="en-US" sz="2600" b="1" dirty="0" err="1">
                <a:solidFill>
                  <a:schemeClr val="bg1">
                    <a:lumMod val="75000"/>
                  </a:schemeClr>
                </a:solidFill>
                <a:latin typeface="+mj-lt"/>
              </a:rPr>
              <a:t>đồ</a:t>
            </a:r>
            <a:r>
              <a:rPr lang="en-US" sz="2600" b="1" dirty="0">
                <a:solidFill>
                  <a:schemeClr val="bg1">
                    <a:lumMod val="75000"/>
                  </a:schemeClr>
                </a:solidFill>
                <a:latin typeface="+mj-lt"/>
              </a:rPr>
              <a:t> BLS</a:t>
            </a:r>
          </a:p>
          <a:p>
            <a:pPr marL="514350" indent="-514350">
              <a:lnSpc>
                <a:spcPct val="150000"/>
              </a:lnSpc>
              <a:buFont typeface="+mj-lt"/>
              <a:buAutoNum type="arabicPeriod"/>
            </a:pPr>
            <a:r>
              <a:rPr lang="en-US" sz="2600" b="1" dirty="0" err="1">
                <a:solidFill>
                  <a:schemeClr val="bg1">
                    <a:lumMod val="75000"/>
                  </a:schemeClr>
                </a:solidFill>
                <a:latin typeface="+mj-lt"/>
              </a:rPr>
              <a:t>Tính</a:t>
            </a:r>
            <a:r>
              <a:rPr lang="en-US" sz="2600" b="1" dirty="0">
                <a:solidFill>
                  <a:schemeClr val="bg1">
                    <a:lumMod val="75000"/>
                  </a:schemeClr>
                </a:solidFill>
                <a:latin typeface="+mj-lt"/>
              </a:rPr>
              <a:t> </a:t>
            </a:r>
            <a:r>
              <a:rPr lang="en-US" sz="2600" b="1" dirty="0" err="1">
                <a:solidFill>
                  <a:schemeClr val="bg1">
                    <a:lumMod val="75000"/>
                  </a:schemeClr>
                </a:solidFill>
                <a:latin typeface="+mj-lt"/>
              </a:rPr>
              <a:t>bảo</a:t>
            </a:r>
            <a:r>
              <a:rPr lang="en-US" sz="2600" b="1" dirty="0">
                <a:solidFill>
                  <a:schemeClr val="bg1">
                    <a:lumMod val="75000"/>
                  </a:schemeClr>
                </a:solidFill>
                <a:latin typeface="+mj-lt"/>
              </a:rPr>
              <a:t> </a:t>
            </a:r>
            <a:r>
              <a:rPr lang="en-US" sz="2600" b="1" dirty="0" err="1">
                <a:solidFill>
                  <a:schemeClr val="bg1">
                    <a:lumMod val="75000"/>
                  </a:schemeClr>
                </a:solidFill>
                <a:latin typeface="+mj-lt"/>
              </a:rPr>
              <a:t>mật</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201316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latin typeface="+mj-lt"/>
              </a:rPr>
              <a:t>Giới</a:t>
            </a:r>
            <a:r>
              <a:rPr lang="en-US" sz="2600" b="1" dirty="0">
                <a:latin typeface="+mj-lt"/>
              </a:rPr>
              <a:t> </a:t>
            </a:r>
            <a:r>
              <a:rPr lang="en-US" sz="2600" b="1" dirty="0" err="1">
                <a:latin typeface="+mj-lt"/>
              </a:rPr>
              <a:t>thiệu</a:t>
            </a:r>
            <a:endParaRPr lang="en-US" sz="2600" b="1" dirty="0">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Kiến</a:t>
            </a:r>
            <a:r>
              <a:rPr lang="en-US" sz="2600" b="1" dirty="0">
                <a:solidFill>
                  <a:schemeClr val="bg1">
                    <a:lumMod val="75000"/>
                  </a:schemeClr>
                </a:solidFill>
                <a:latin typeface="+mj-lt"/>
              </a:rPr>
              <a:t> </a:t>
            </a:r>
            <a:r>
              <a:rPr lang="en-US" sz="2600" b="1" dirty="0" err="1">
                <a:solidFill>
                  <a:schemeClr val="bg1">
                    <a:lumMod val="75000"/>
                  </a:schemeClr>
                </a:solidFill>
                <a:latin typeface="+mj-lt"/>
              </a:rPr>
              <a:t>thức</a:t>
            </a:r>
            <a:r>
              <a:rPr lang="en-US" sz="2600" b="1" dirty="0">
                <a:solidFill>
                  <a:schemeClr val="bg1">
                    <a:lumMod val="75000"/>
                  </a:schemeClr>
                </a:solidFill>
                <a:latin typeface="+mj-lt"/>
              </a:rPr>
              <a:t> </a:t>
            </a:r>
            <a:r>
              <a:rPr lang="en-US" sz="2600" b="1" dirty="0" err="1">
                <a:solidFill>
                  <a:schemeClr val="bg1">
                    <a:lumMod val="75000"/>
                  </a:schemeClr>
                </a:solidFill>
                <a:latin typeface="+mj-lt"/>
              </a:rPr>
              <a:t>liên</a:t>
            </a:r>
            <a:r>
              <a:rPr lang="en-US" sz="2600" b="1" dirty="0">
                <a:solidFill>
                  <a:schemeClr val="bg1">
                    <a:lumMod val="75000"/>
                  </a:schemeClr>
                </a:solidFill>
                <a:latin typeface="+mj-lt"/>
              </a:rPr>
              <a:t> </a:t>
            </a:r>
            <a:r>
              <a:rPr lang="en-US" sz="2600" b="1" dirty="0" err="1">
                <a:solidFill>
                  <a:schemeClr val="bg1">
                    <a:lumMod val="75000"/>
                  </a:schemeClr>
                </a:solidFill>
                <a:latin typeface="+mj-lt"/>
              </a:rPr>
              <a:t>quan</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Lược</a:t>
            </a:r>
            <a:r>
              <a:rPr lang="en-US" sz="2600" b="1" dirty="0">
                <a:solidFill>
                  <a:schemeClr val="bg1">
                    <a:lumMod val="75000"/>
                  </a:schemeClr>
                </a:solidFill>
                <a:latin typeface="+mj-lt"/>
              </a:rPr>
              <a:t> </a:t>
            </a:r>
            <a:r>
              <a:rPr lang="en-US" sz="2600" b="1" dirty="0" err="1">
                <a:solidFill>
                  <a:schemeClr val="bg1">
                    <a:lumMod val="75000"/>
                  </a:schemeClr>
                </a:solidFill>
                <a:latin typeface="+mj-lt"/>
              </a:rPr>
              <a:t>đồ</a:t>
            </a:r>
            <a:r>
              <a:rPr lang="en-US" sz="2600" b="1" dirty="0">
                <a:solidFill>
                  <a:schemeClr val="bg1">
                    <a:lumMod val="75000"/>
                  </a:schemeClr>
                </a:solidFill>
                <a:latin typeface="+mj-lt"/>
              </a:rPr>
              <a:t> BLS</a:t>
            </a:r>
          </a:p>
          <a:p>
            <a:pPr marL="514350" indent="-514350">
              <a:lnSpc>
                <a:spcPct val="150000"/>
              </a:lnSpc>
              <a:buFont typeface="+mj-lt"/>
              <a:buAutoNum type="arabicPeriod"/>
            </a:pPr>
            <a:r>
              <a:rPr lang="en-US" sz="2600" b="1" dirty="0">
                <a:solidFill>
                  <a:schemeClr val="bg1">
                    <a:lumMod val="75000"/>
                  </a:schemeClr>
                </a:solidFill>
                <a:latin typeface="+mj-lt"/>
              </a:rPr>
              <a:t>Ứng dụng trong Blockchain</a:t>
            </a:r>
          </a:p>
          <a:p>
            <a:pPr marL="514350" indent="-514350">
              <a:lnSpc>
                <a:spcPct val="150000"/>
              </a:lnSpc>
              <a:buFont typeface="+mj-lt"/>
              <a:buAutoNum type="arabicPeriod"/>
            </a:pPr>
            <a:r>
              <a:rPr lang="en-US" sz="2600" b="1" dirty="0">
                <a:solidFill>
                  <a:schemeClr val="bg1">
                    <a:lumMod val="75000"/>
                  </a:schemeClr>
                </a:solidFill>
                <a:latin typeface="+mj-lt"/>
              </a:rPr>
              <a:t>Kết luận</a:t>
            </a:r>
          </a:p>
        </p:txBody>
      </p:sp>
    </p:spTree>
    <p:extLst>
      <p:ext uri="{BB962C8B-B14F-4D97-AF65-F5344CB8AC3E}">
        <p14:creationId xmlns:p14="http://schemas.microsoft.com/office/powerpoint/2010/main" val="431778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err="1"/>
              <a:t>Chữ</a:t>
            </a:r>
            <a:r>
              <a:rPr lang="en-US" dirty="0"/>
              <a:t> </a:t>
            </a:r>
            <a:r>
              <a:rPr lang="en-US" dirty="0" err="1"/>
              <a:t>ký</a:t>
            </a:r>
            <a:r>
              <a:rPr lang="en-US" dirty="0"/>
              <a:t> </a:t>
            </a:r>
            <a:r>
              <a:rPr lang="en-US" dirty="0" err="1"/>
              <a:t>số</a:t>
            </a:r>
            <a:endParaRPr lang="en-US" dirty="0"/>
          </a:p>
        </p:txBody>
      </p:sp>
      <p:sp>
        <p:nvSpPr>
          <p:cNvPr id="14" name="TextBox 13">
            <a:extLst>
              <a:ext uri="{FF2B5EF4-FFF2-40B4-BE49-F238E27FC236}">
                <a16:creationId xmlns:a16="http://schemas.microsoft.com/office/drawing/2014/main" id="{9187C2C9-C66C-7FF4-510A-1EF7CDA5EAAF}"/>
              </a:ext>
            </a:extLst>
          </p:cNvPr>
          <p:cNvSpPr txBox="1"/>
          <p:nvPr/>
        </p:nvSpPr>
        <p:spPr>
          <a:xfrm>
            <a:off x="410923" y="1421604"/>
            <a:ext cx="2601907" cy="461665"/>
          </a:xfrm>
          <a:prstGeom prst="rect">
            <a:avLst/>
          </a:prstGeom>
          <a:noFill/>
        </p:spPr>
        <p:txBody>
          <a:bodyPr wrap="square">
            <a:spAutoFit/>
          </a:bodyPr>
          <a:lstStyle/>
          <a:p>
            <a:pPr marL="342900" indent="-342900">
              <a:buFont typeface="Wingdings" panose="05000000000000000000" pitchFamily="2" charset="2"/>
              <a:buChar char="v"/>
            </a:pPr>
            <a:r>
              <a:rPr lang="en-US" sz="2400" b="1" dirty="0" err="1"/>
              <a:t>Yêu</a:t>
            </a:r>
            <a:r>
              <a:rPr lang="en-US" sz="2400" b="1" dirty="0"/>
              <a:t> </a:t>
            </a:r>
            <a:r>
              <a:rPr lang="en-US" sz="2400" b="1" dirty="0" err="1"/>
              <a:t>cầu</a:t>
            </a:r>
            <a:r>
              <a:rPr lang="en-US" sz="2400" b="1" dirty="0"/>
              <a:t>:</a:t>
            </a:r>
          </a:p>
        </p:txBody>
      </p:sp>
      <p:sp>
        <p:nvSpPr>
          <p:cNvPr id="6" name="TextBox 5">
            <a:extLst>
              <a:ext uri="{FF2B5EF4-FFF2-40B4-BE49-F238E27FC236}">
                <a16:creationId xmlns:a16="http://schemas.microsoft.com/office/drawing/2014/main" id="{6C8CC24E-C04F-976C-7163-7ADDAFB02449}"/>
              </a:ext>
            </a:extLst>
          </p:cNvPr>
          <p:cNvSpPr txBox="1"/>
          <p:nvPr/>
        </p:nvSpPr>
        <p:spPr>
          <a:xfrm>
            <a:off x="609599" y="1962370"/>
            <a:ext cx="6693877"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Xác</a:t>
            </a:r>
            <a:r>
              <a:rPr lang="en-US" sz="2000" dirty="0"/>
              <a:t> </a:t>
            </a:r>
            <a:r>
              <a:rPr lang="en-US" sz="2000" dirty="0" err="1"/>
              <a:t>thực</a:t>
            </a:r>
            <a:r>
              <a:rPr lang="en-US" sz="2000" dirty="0"/>
              <a:t> </a:t>
            </a:r>
            <a:r>
              <a:rPr lang="en-US" sz="2000" dirty="0" err="1"/>
              <a:t>nội</a:t>
            </a:r>
            <a:r>
              <a:rPr lang="en-US" sz="2000" dirty="0"/>
              <a:t> dung </a:t>
            </a:r>
            <a:r>
              <a:rPr lang="en-US" sz="2000" dirty="0" err="1"/>
              <a:t>được</a:t>
            </a:r>
            <a:r>
              <a:rPr lang="en-US" sz="2000" dirty="0"/>
              <a:t> </a:t>
            </a:r>
            <a:r>
              <a:rPr lang="en-US" sz="2000" dirty="0" err="1"/>
              <a:t>ký</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Xác</a:t>
            </a:r>
            <a:r>
              <a:rPr lang="en-US" sz="2000" dirty="0"/>
              <a:t> </a:t>
            </a:r>
            <a:r>
              <a:rPr lang="en-US" sz="2000" dirty="0" err="1"/>
              <a:t>minh</a:t>
            </a:r>
            <a:r>
              <a:rPr lang="en-US" sz="2000" dirty="0"/>
              <a:t> </a:t>
            </a:r>
            <a:r>
              <a:rPr lang="en-US" sz="2000" dirty="0" err="1"/>
              <a:t>người</a:t>
            </a:r>
            <a:r>
              <a:rPr lang="en-US" sz="2000" dirty="0"/>
              <a:t> </a:t>
            </a:r>
            <a:r>
              <a:rPr lang="en-US" sz="2000" dirty="0" err="1"/>
              <a:t>tạo</a:t>
            </a:r>
            <a:r>
              <a:rPr lang="en-US" sz="2000" dirty="0"/>
              <a:t> </a:t>
            </a:r>
            <a:r>
              <a:rPr lang="en-US" sz="2000" dirty="0" err="1"/>
              <a:t>chữ</a:t>
            </a:r>
            <a:r>
              <a:rPr lang="en-US" sz="2000" dirty="0"/>
              <a:t> </a:t>
            </a:r>
            <a:r>
              <a:rPr lang="en-US" sz="2000" dirty="0" err="1"/>
              <a:t>ký</a:t>
            </a:r>
            <a:endParaRPr lang="en-US" sz="2000" dirty="0"/>
          </a:p>
        </p:txBody>
      </p:sp>
      <p:sp>
        <p:nvSpPr>
          <p:cNvPr id="12" name="TextBox 11">
            <a:extLst>
              <a:ext uri="{FF2B5EF4-FFF2-40B4-BE49-F238E27FC236}">
                <a16:creationId xmlns:a16="http://schemas.microsoft.com/office/drawing/2014/main" id="{80622831-02F7-DE38-8FE3-14F284A85138}"/>
              </a:ext>
            </a:extLst>
          </p:cNvPr>
          <p:cNvSpPr txBox="1"/>
          <p:nvPr/>
        </p:nvSpPr>
        <p:spPr>
          <a:xfrm>
            <a:off x="410924" y="3309019"/>
            <a:ext cx="2086091" cy="461665"/>
          </a:xfrm>
          <a:prstGeom prst="rect">
            <a:avLst/>
          </a:prstGeom>
          <a:noFill/>
        </p:spPr>
        <p:txBody>
          <a:bodyPr wrap="square">
            <a:spAutoFit/>
          </a:bodyPr>
          <a:lstStyle/>
          <a:p>
            <a:pPr marL="342900" indent="-342900">
              <a:buFont typeface="Wingdings" panose="05000000000000000000" pitchFamily="2" charset="2"/>
              <a:buChar char="v"/>
            </a:pPr>
            <a:r>
              <a:rPr lang="en-US" sz="2400" b="1" dirty="0" err="1"/>
              <a:t>Tính</a:t>
            </a:r>
            <a:r>
              <a:rPr lang="en-US" sz="2400" b="1" dirty="0"/>
              <a:t> </a:t>
            </a:r>
            <a:r>
              <a:rPr lang="en-US" sz="2400" b="1" dirty="0" err="1"/>
              <a:t>chất</a:t>
            </a:r>
            <a:r>
              <a:rPr lang="en-US" sz="2400" b="1" dirty="0"/>
              <a:t>:</a:t>
            </a:r>
          </a:p>
        </p:txBody>
      </p:sp>
      <p:sp>
        <p:nvSpPr>
          <p:cNvPr id="13" name="TextBox 12">
            <a:extLst>
              <a:ext uri="{FF2B5EF4-FFF2-40B4-BE49-F238E27FC236}">
                <a16:creationId xmlns:a16="http://schemas.microsoft.com/office/drawing/2014/main" id="{C4CAFACA-978D-F264-CA63-BBD73C1701B8}"/>
              </a:ext>
            </a:extLst>
          </p:cNvPr>
          <p:cNvSpPr txBox="1"/>
          <p:nvPr/>
        </p:nvSpPr>
        <p:spPr>
          <a:xfrm>
            <a:off x="609599" y="3869587"/>
            <a:ext cx="6693877"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Là</a:t>
            </a:r>
            <a:r>
              <a:rPr lang="en-US" sz="2000" dirty="0"/>
              <a:t> </a:t>
            </a:r>
            <a:r>
              <a:rPr lang="en-US" sz="2000" dirty="0" err="1"/>
              <a:t>một</a:t>
            </a:r>
            <a:r>
              <a:rPr lang="en-US" sz="2000" dirty="0"/>
              <a:t> </a:t>
            </a:r>
            <a:r>
              <a:rPr lang="en-US" sz="2000" dirty="0" err="1"/>
              <a:t>chuỗi</a:t>
            </a:r>
            <a:r>
              <a:rPr lang="en-US" sz="2000" dirty="0"/>
              <a:t> </a:t>
            </a:r>
            <a:r>
              <a:rPr lang="en-US" sz="2000" dirty="0" err="1"/>
              <a:t>ký</a:t>
            </a:r>
            <a:r>
              <a:rPr lang="en-US" sz="2000" dirty="0"/>
              <a:t> </a:t>
            </a:r>
            <a:r>
              <a:rPr lang="en-US" sz="2000" dirty="0" err="1"/>
              <a:t>tự</a:t>
            </a:r>
            <a:r>
              <a:rPr lang="en-US" sz="2000" dirty="0"/>
              <a:t> </a:t>
            </a:r>
            <a:r>
              <a:rPr lang="en-US" sz="2000" dirty="0" err="1"/>
              <a:t>phụ</a:t>
            </a:r>
            <a:r>
              <a:rPr lang="en-US" sz="2000" dirty="0"/>
              <a:t> </a:t>
            </a:r>
            <a:r>
              <a:rPr lang="en-US" sz="2000" dirty="0" err="1"/>
              <a:t>thuộc</a:t>
            </a:r>
            <a:r>
              <a:rPr lang="en-US" sz="2000" dirty="0"/>
              <a:t> </a:t>
            </a:r>
            <a:r>
              <a:rPr lang="en-US" sz="2000" dirty="0" err="1"/>
              <a:t>nội</a:t>
            </a:r>
            <a:r>
              <a:rPr lang="en-US" sz="2000" dirty="0"/>
              <a:t> dung </a:t>
            </a:r>
            <a:r>
              <a:rPr lang="en-US" sz="2000" dirty="0" err="1"/>
              <a:t>được</a:t>
            </a:r>
            <a:r>
              <a:rPr lang="en-US" sz="2000" dirty="0"/>
              <a:t> </a:t>
            </a:r>
            <a:r>
              <a:rPr lang="en-US" sz="2000" dirty="0" err="1"/>
              <a:t>ký</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Sử</a:t>
            </a:r>
            <a:r>
              <a:rPr lang="en-US" sz="2000" dirty="0"/>
              <a:t> </a:t>
            </a:r>
            <a:r>
              <a:rPr lang="en-US" sz="2000" dirty="0" err="1"/>
              <a:t>dụng</a:t>
            </a:r>
            <a:r>
              <a:rPr lang="en-US" sz="2000" dirty="0"/>
              <a:t> </a:t>
            </a:r>
            <a:r>
              <a:rPr lang="en-US" sz="2000" dirty="0" err="1"/>
              <a:t>thông</a:t>
            </a:r>
            <a:r>
              <a:rPr lang="en-US" sz="2000" dirty="0"/>
              <a:t> tin </a:t>
            </a:r>
            <a:r>
              <a:rPr lang="en-US" sz="2000" dirty="0" err="1"/>
              <a:t>người</a:t>
            </a:r>
            <a:r>
              <a:rPr lang="en-US" sz="2000" dirty="0"/>
              <a:t> </a:t>
            </a:r>
            <a:r>
              <a:rPr lang="en-US" sz="2000" dirty="0" err="1"/>
              <a:t>ký</a:t>
            </a:r>
            <a:r>
              <a:rPr lang="en-US" sz="2000" dirty="0"/>
              <a:t> </a:t>
            </a:r>
            <a:r>
              <a:rPr lang="en-US" sz="2000" dirty="0" err="1"/>
              <a:t>mới</a:t>
            </a:r>
            <a:r>
              <a:rPr lang="en-US" sz="2000" dirty="0"/>
              <a:t> </a:t>
            </a:r>
            <a:r>
              <a:rPr lang="en-US" sz="2000" dirty="0" err="1"/>
              <a:t>có</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Gần</a:t>
            </a:r>
            <a:r>
              <a:rPr lang="en-US" sz="2000" dirty="0"/>
              <a:t> </a:t>
            </a:r>
            <a:r>
              <a:rPr lang="en-US" sz="2000" dirty="0" err="1"/>
              <a:t>như</a:t>
            </a:r>
            <a:r>
              <a:rPr lang="en-US" sz="2000" dirty="0"/>
              <a:t> </a:t>
            </a:r>
            <a:r>
              <a:rPr lang="en-US" sz="2000" dirty="0" err="1"/>
              <a:t>không</a:t>
            </a:r>
            <a:r>
              <a:rPr lang="en-US" sz="2000" dirty="0"/>
              <a:t> </a:t>
            </a:r>
            <a:r>
              <a:rPr lang="en-US" sz="2000" dirty="0" err="1"/>
              <a:t>thể</a:t>
            </a:r>
            <a:r>
              <a:rPr lang="en-US" sz="2000" dirty="0"/>
              <a:t> </a:t>
            </a:r>
            <a:r>
              <a:rPr lang="en-US" sz="2000" dirty="0" err="1"/>
              <a:t>giả</a:t>
            </a:r>
            <a:r>
              <a:rPr lang="en-US" sz="2000" dirty="0"/>
              <a:t> </a:t>
            </a:r>
            <a:r>
              <a:rPr lang="en-US" sz="2000" dirty="0" err="1"/>
              <a:t>mạo</a:t>
            </a:r>
            <a:endParaRPr lang="en-US" sz="2000" dirty="0"/>
          </a:p>
        </p:txBody>
      </p:sp>
      <p:pic>
        <p:nvPicPr>
          <p:cNvPr id="10" name="Picture 9" descr="A picture containing diagram&#10;&#10;Description automatically generated">
            <a:extLst>
              <a:ext uri="{FF2B5EF4-FFF2-40B4-BE49-F238E27FC236}">
                <a16:creationId xmlns:a16="http://schemas.microsoft.com/office/drawing/2014/main" id="{8FAD91A4-6EDD-1F0B-B2E4-72A768789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523" y="1204485"/>
            <a:ext cx="4835408" cy="2417704"/>
          </a:xfrm>
          <a:prstGeom prst="rect">
            <a:avLst/>
          </a:prstGeom>
        </p:spPr>
      </p:pic>
    </p:spTree>
    <p:extLst>
      <p:ext uri="{BB962C8B-B14F-4D97-AF65-F5344CB8AC3E}">
        <p14:creationId xmlns:p14="http://schemas.microsoft.com/office/powerpoint/2010/main" val="263671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fade">
                                      <p:cBhvr>
                                        <p:cTn id="21"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BLS</a:t>
            </a:r>
          </a:p>
        </p:txBody>
      </p:sp>
      <p:sp>
        <p:nvSpPr>
          <p:cNvPr id="6" name="TextBox 5">
            <a:extLst>
              <a:ext uri="{FF2B5EF4-FFF2-40B4-BE49-F238E27FC236}">
                <a16:creationId xmlns:a16="http://schemas.microsoft.com/office/drawing/2014/main" id="{6C8CC24E-C04F-976C-7163-7ADDAFB02449}"/>
              </a:ext>
            </a:extLst>
          </p:cNvPr>
          <p:cNvSpPr txBox="1"/>
          <p:nvPr/>
        </p:nvSpPr>
        <p:spPr>
          <a:xfrm>
            <a:off x="572467" y="1090011"/>
            <a:ext cx="7999066" cy="1938992"/>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Chữ ký điện tử BLS (</a:t>
            </a:r>
            <a:r>
              <a:rPr lang="en-US" sz="2000" dirty="0" err="1"/>
              <a:t>Boneh</a:t>
            </a:r>
            <a:r>
              <a:rPr lang="en-US" sz="2000" dirty="0"/>
              <a:t>–Lynn–</a:t>
            </a:r>
            <a:r>
              <a:rPr lang="en-US" sz="2000" dirty="0" err="1"/>
              <a:t>Shacham</a:t>
            </a:r>
            <a:r>
              <a:rPr lang="en-US" sz="2000" dirty="0"/>
              <a:t>) là một lược đồ tạo chữ ký điện tử.</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BLS tiết kiệm bộ nhớ do có khả năng gộp nhiều chữ ký đồng thời (multiple signatures aggregation).</a:t>
            </a:r>
          </a:p>
          <a:p>
            <a:pPr marL="342900" indent="-342900">
              <a:buFont typeface="Wingdings" panose="05000000000000000000" pitchFamily="2" charset="2"/>
              <a:buChar char="v"/>
            </a:pPr>
            <a:endParaRPr lang="en-US" sz="2000" dirty="0"/>
          </a:p>
        </p:txBody>
      </p:sp>
      <p:pic>
        <p:nvPicPr>
          <p:cNvPr id="9" name="Picture 8">
            <a:extLst>
              <a:ext uri="{FF2B5EF4-FFF2-40B4-BE49-F238E27FC236}">
                <a16:creationId xmlns:a16="http://schemas.microsoft.com/office/drawing/2014/main" id="{A014D225-E953-6648-E8FD-3C34F1ED33C3}"/>
              </a:ext>
            </a:extLst>
          </p:cNvPr>
          <p:cNvPicPr>
            <a:picLocks noChangeAspect="1"/>
          </p:cNvPicPr>
          <p:nvPr/>
        </p:nvPicPr>
        <p:blipFill rotWithShape="1">
          <a:blip r:embed="rId2">
            <a:extLst>
              <a:ext uri="{28A0092B-C50C-407E-A947-70E740481C1C}">
                <a14:useLocalDpi xmlns:a14="http://schemas.microsoft.com/office/drawing/2010/main" val="0"/>
              </a:ext>
            </a:extLst>
          </a:blip>
          <a:srcRect b="28376"/>
          <a:stretch/>
        </p:blipFill>
        <p:spPr>
          <a:xfrm>
            <a:off x="2844967" y="3429000"/>
            <a:ext cx="3454066" cy="2473935"/>
          </a:xfrm>
          <a:prstGeom prst="rect">
            <a:avLst/>
          </a:prstGeom>
        </p:spPr>
      </p:pic>
    </p:spTree>
    <p:extLst>
      <p:ext uri="{BB962C8B-B14F-4D97-AF65-F5344CB8AC3E}">
        <p14:creationId xmlns:p14="http://schemas.microsoft.com/office/powerpoint/2010/main" val="494311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BLS</a:t>
            </a:r>
          </a:p>
        </p:txBody>
      </p:sp>
      <p:sp>
        <p:nvSpPr>
          <p:cNvPr id="6" name="TextBox 5">
            <a:extLst>
              <a:ext uri="{FF2B5EF4-FFF2-40B4-BE49-F238E27FC236}">
                <a16:creationId xmlns:a16="http://schemas.microsoft.com/office/drawing/2014/main" id="{6C8CC24E-C04F-976C-7163-7ADDAFB02449}"/>
              </a:ext>
            </a:extLst>
          </p:cNvPr>
          <p:cNvSpPr txBox="1"/>
          <p:nvPr/>
        </p:nvSpPr>
        <p:spPr>
          <a:xfrm>
            <a:off x="572467" y="1090011"/>
            <a:ext cx="7999066" cy="1938992"/>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Chữ ký điện tử BLS (</a:t>
            </a:r>
            <a:r>
              <a:rPr lang="en-US" sz="2000" dirty="0" err="1"/>
              <a:t>Boneh</a:t>
            </a:r>
            <a:r>
              <a:rPr lang="en-US" sz="2000" dirty="0"/>
              <a:t>–Lynn–</a:t>
            </a:r>
            <a:r>
              <a:rPr lang="en-US" sz="2000" dirty="0" err="1"/>
              <a:t>Shacham</a:t>
            </a:r>
            <a:r>
              <a:rPr lang="en-US" sz="2000" dirty="0"/>
              <a:t>) là một lược đồ tạo chữ ký điện tử.</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BLS tiết kiệm bộ nhớ do có khả năng gộp nhiều chữ ký đồng thời (multiple signatures aggregation).</a:t>
            </a:r>
          </a:p>
          <a:p>
            <a:pPr marL="342900" indent="-342900">
              <a:buFont typeface="Wingdings" panose="05000000000000000000" pitchFamily="2" charset="2"/>
              <a:buChar char="v"/>
            </a:pPr>
            <a:endParaRPr lang="en-US" sz="2000" dirty="0"/>
          </a:p>
        </p:txBody>
      </p:sp>
      <p:pic>
        <p:nvPicPr>
          <p:cNvPr id="2050" name="Picture 2" descr="Anycast network">
            <a:extLst>
              <a:ext uri="{FF2B5EF4-FFF2-40B4-BE49-F238E27FC236}">
                <a16:creationId xmlns:a16="http://schemas.microsoft.com/office/drawing/2014/main" id="{3BF9E76A-7610-8C2E-B1C8-7625A3D9C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7249" y="3429000"/>
            <a:ext cx="3131674" cy="20724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A28BAD-4489-D82E-D4E6-0759FE54F07B}"/>
              </a:ext>
            </a:extLst>
          </p:cNvPr>
          <p:cNvSpPr txBox="1"/>
          <p:nvPr/>
        </p:nvSpPr>
        <p:spPr>
          <a:xfrm>
            <a:off x="572467" y="2839413"/>
            <a:ext cx="4572000" cy="3170099"/>
          </a:xfrm>
          <a:prstGeom prst="rect">
            <a:avLst/>
          </a:prstGeom>
          <a:noFill/>
        </p:spPr>
        <p:txBody>
          <a:bodyPr wrap="square">
            <a:spAutoFit/>
          </a:bodyPr>
          <a:lstStyle/>
          <a:p>
            <a:pPr marL="342900" indent="-342900">
              <a:buFont typeface="Wingdings" panose="05000000000000000000" pitchFamily="2" charset="2"/>
              <a:buChar char="v"/>
            </a:pPr>
            <a:r>
              <a:rPr lang="en-US" sz="2000" b="1" dirty="0"/>
              <a:t>Ứng dụng:</a:t>
            </a:r>
          </a:p>
          <a:p>
            <a:pPr marL="342900" indent="-342900">
              <a:buFont typeface="Wingdings" panose="05000000000000000000" pitchFamily="2" charset="2"/>
              <a:buChar char="v"/>
            </a:pPr>
            <a:endParaRPr lang="en-US" sz="2000" b="1" dirty="0"/>
          </a:p>
          <a:p>
            <a:pPr marL="800100" lvl="1" indent="-342900">
              <a:buFont typeface="Arial" panose="020B0604020202020204" pitchFamily="34" charset="0"/>
              <a:buChar char="•"/>
            </a:pPr>
            <a:r>
              <a:rPr lang="en-US" sz="2000" dirty="0"/>
              <a:t>Cơ sở hạ tầng khóa công khai</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Secure Border Gateway Protocol (SBGP)</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Blockchain: Ethereum, </a:t>
            </a:r>
            <a:r>
              <a:rPr lang="en-US" sz="2000" dirty="0" err="1"/>
              <a:t>Algorand</a:t>
            </a:r>
            <a:r>
              <a:rPr lang="en-US" sz="2000" dirty="0"/>
              <a:t>, </a:t>
            </a:r>
          </a:p>
          <a:p>
            <a:pPr marL="800100" lvl="1" indent="-342900">
              <a:buFont typeface="Arial" panose="020B0604020202020204" pitchFamily="34" charset="0"/>
              <a:buChar char="•"/>
            </a:pPr>
            <a:r>
              <a:rPr lang="en-US" sz="2000" dirty="0"/>
              <a:t>Chia,…</a:t>
            </a:r>
          </a:p>
        </p:txBody>
      </p:sp>
    </p:spTree>
    <p:extLst>
      <p:ext uri="{BB962C8B-B14F-4D97-AF65-F5344CB8AC3E}">
        <p14:creationId xmlns:p14="http://schemas.microsoft.com/office/powerpoint/2010/main" val="302155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62482 0.01204 L -3.61111E-6 -0.00185 " pathEditMode="relative" rAng="0" ptsTypes="AA">
                                      <p:cBhvr>
                                        <p:cTn id="6" dur="1500" fill="hold"/>
                                        <p:tgtEl>
                                          <p:spTgt spid="7"/>
                                        </p:tgtEl>
                                        <p:attrNameLst>
                                          <p:attrName>ppt_x</p:attrName>
                                          <p:attrName>ppt_y</p:attrName>
                                        </p:attrNameLst>
                                      </p:cBhvr>
                                      <p:rCtr x="31233" y="-694"/>
                                    </p:animMotion>
                                  </p:childTnLst>
                                </p:cTn>
                              </p:par>
                              <p:par>
                                <p:cTn id="7" presetID="42" presetClass="path" presetSubtype="0" accel="50000" decel="50000" fill="hold" nodeType="withEffect">
                                  <p:stCondLst>
                                    <p:cond delay="0"/>
                                  </p:stCondLst>
                                  <p:childTnLst>
                                    <p:animMotion origin="layout" path="M 0.53038 0.01759 L -0.00295 0.0287 " pathEditMode="relative" rAng="0" ptsTypes="AA">
                                      <p:cBhvr>
                                        <p:cTn id="8" dur="1500" fill="hold"/>
                                        <p:tgtEl>
                                          <p:spTgt spid="2050"/>
                                        </p:tgtEl>
                                        <p:attrNameLst>
                                          <p:attrName>ppt_x</p:attrName>
                                          <p:attrName>ppt_y</p:attrName>
                                        </p:attrNameLst>
                                      </p:cBhvr>
                                      <p:rCtr x="-26667" y="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err="1">
                <a:solidFill>
                  <a:schemeClr val="bg1">
                    <a:lumMod val="75000"/>
                  </a:schemeClr>
                </a:solidFill>
                <a:latin typeface="+mj-lt"/>
              </a:rPr>
              <a:t>Giới</a:t>
            </a:r>
            <a:r>
              <a:rPr lang="en-US" sz="2600" b="1" dirty="0">
                <a:solidFill>
                  <a:schemeClr val="bg1">
                    <a:lumMod val="75000"/>
                  </a:schemeClr>
                </a:solidFill>
                <a:latin typeface="+mj-lt"/>
              </a:rPr>
              <a:t> </a:t>
            </a:r>
            <a:r>
              <a:rPr lang="en-US" sz="2600" b="1" dirty="0" err="1">
                <a:solidFill>
                  <a:schemeClr val="bg1">
                    <a:lumMod val="75000"/>
                  </a:schemeClr>
                </a:solidFill>
                <a:latin typeface="+mj-lt"/>
              </a:rPr>
              <a:t>thiệu</a:t>
            </a:r>
            <a:endParaRPr lang="en-US" sz="2600" b="1" dirty="0">
              <a:solidFill>
                <a:schemeClr val="bg1">
                  <a:lumMod val="75000"/>
                </a:schemeClr>
              </a:solidFill>
              <a:latin typeface="+mj-lt"/>
            </a:endParaRPr>
          </a:p>
          <a:p>
            <a:pPr marL="514350" indent="-514350">
              <a:lnSpc>
                <a:spcPct val="150000"/>
              </a:lnSpc>
              <a:buFont typeface="+mj-lt"/>
              <a:buAutoNum type="arabicPeriod"/>
            </a:pPr>
            <a:r>
              <a:rPr lang="en-US" sz="2600" b="1" dirty="0" err="1">
                <a:latin typeface="+mj-lt"/>
              </a:rPr>
              <a:t>Kiến</a:t>
            </a:r>
            <a:r>
              <a:rPr lang="en-US" sz="2600" b="1" dirty="0">
                <a:latin typeface="+mj-lt"/>
              </a:rPr>
              <a:t> </a:t>
            </a:r>
            <a:r>
              <a:rPr lang="en-US" sz="2600" b="1" dirty="0" err="1">
                <a:latin typeface="+mj-lt"/>
              </a:rPr>
              <a:t>thức</a:t>
            </a:r>
            <a:r>
              <a:rPr lang="en-US" sz="2600" b="1" dirty="0">
                <a:latin typeface="+mj-lt"/>
              </a:rPr>
              <a:t> </a:t>
            </a:r>
            <a:r>
              <a:rPr lang="en-US" sz="2600" b="1" dirty="0" err="1">
                <a:latin typeface="+mj-lt"/>
              </a:rPr>
              <a:t>liên</a:t>
            </a:r>
            <a:r>
              <a:rPr lang="en-US" sz="2600" b="1" dirty="0">
                <a:latin typeface="+mj-lt"/>
              </a:rPr>
              <a:t> </a:t>
            </a:r>
            <a:r>
              <a:rPr lang="en-US" sz="2600" b="1" dirty="0" err="1">
                <a:latin typeface="+mj-lt"/>
              </a:rPr>
              <a:t>quan</a:t>
            </a:r>
            <a:endParaRPr lang="en-US" sz="2600" b="1" dirty="0">
              <a:latin typeface="+mj-lt"/>
            </a:endParaRPr>
          </a:p>
          <a:p>
            <a:pPr marL="514350" indent="-514350">
              <a:lnSpc>
                <a:spcPct val="150000"/>
              </a:lnSpc>
              <a:buFont typeface="+mj-lt"/>
              <a:buAutoNum type="arabicPeriod"/>
            </a:pPr>
            <a:r>
              <a:rPr lang="en-US" sz="2600" b="1" dirty="0" err="1">
                <a:solidFill>
                  <a:schemeClr val="bg1">
                    <a:lumMod val="75000"/>
                  </a:schemeClr>
                </a:solidFill>
                <a:latin typeface="+mj-lt"/>
              </a:rPr>
              <a:t>Lược</a:t>
            </a:r>
            <a:r>
              <a:rPr lang="en-US" sz="2600" b="1" dirty="0">
                <a:solidFill>
                  <a:schemeClr val="bg1">
                    <a:lumMod val="75000"/>
                  </a:schemeClr>
                </a:solidFill>
                <a:latin typeface="+mj-lt"/>
              </a:rPr>
              <a:t> </a:t>
            </a:r>
            <a:r>
              <a:rPr lang="en-US" sz="2600" b="1" dirty="0" err="1">
                <a:solidFill>
                  <a:schemeClr val="bg1">
                    <a:lumMod val="75000"/>
                  </a:schemeClr>
                </a:solidFill>
                <a:latin typeface="+mj-lt"/>
              </a:rPr>
              <a:t>đồ</a:t>
            </a:r>
            <a:r>
              <a:rPr lang="en-US" sz="2600" b="1" dirty="0">
                <a:solidFill>
                  <a:schemeClr val="bg1">
                    <a:lumMod val="75000"/>
                  </a:schemeClr>
                </a:solidFill>
                <a:latin typeface="+mj-lt"/>
              </a:rPr>
              <a:t> BLS</a:t>
            </a:r>
          </a:p>
          <a:p>
            <a:pPr marL="514350" indent="-514350">
              <a:lnSpc>
                <a:spcPct val="150000"/>
              </a:lnSpc>
              <a:buFont typeface="+mj-lt"/>
              <a:buAutoNum type="arabicPeriod"/>
            </a:pPr>
            <a:r>
              <a:rPr lang="en-US" sz="2600" b="1" dirty="0">
                <a:solidFill>
                  <a:schemeClr val="bg1">
                    <a:lumMod val="75000"/>
                  </a:schemeClr>
                </a:solidFill>
                <a:latin typeface="+mj-lt"/>
              </a:rPr>
              <a:t>Ứng dụng trong Blockchain</a:t>
            </a:r>
          </a:p>
          <a:p>
            <a:pPr marL="514350" indent="-514350">
              <a:lnSpc>
                <a:spcPct val="150000"/>
              </a:lnSpc>
              <a:buFont typeface="+mj-lt"/>
              <a:buAutoNum type="arabicPeriod"/>
            </a:pPr>
            <a:r>
              <a:rPr lang="en-US" sz="2600" b="1" dirty="0">
                <a:solidFill>
                  <a:schemeClr val="bg1">
                    <a:lumMod val="75000"/>
                  </a:schemeClr>
                </a:solidFill>
                <a:latin typeface="+mj-lt"/>
              </a:rPr>
              <a:t>Kết luận</a:t>
            </a:r>
          </a:p>
        </p:txBody>
      </p:sp>
    </p:spTree>
    <p:extLst>
      <p:ext uri="{BB962C8B-B14F-4D97-AF65-F5344CB8AC3E}">
        <p14:creationId xmlns:p14="http://schemas.microsoft.com/office/powerpoint/2010/main" val="3695671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Đường cong Elliptic</a:t>
            </a:r>
          </a:p>
        </p:txBody>
      </p:sp>
      <p:pic>
        <p:nvPicPr>
          <p:cNvPr id="1030" name="Picture 6">
            <a:extLst>
              <a:ext uri="{FF2B5EF4-FFF2-40B4-BE49-F238E27FC236}">
                <a16:creationId xmlns:a16="http://schemas.microsoft.com/office/drawing/2014/main" id="{92A24847-01E7-ECDE-9D69-05F36E629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968" y="866417"/>
            <a:ext cx="5834063" cy="582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6F26689-D6F4-7563-BAEE-DD8A155AB8A8}"/>
              </a:ext>
            </a:extLst>
          </p:cNvPr>
          <p:cNvPicPr>
            <a:picLocks noChangeAspect="1"/>
          </p:cNvPicPr>
          <p:nvPr/>
        </p:nvPicPr>
        <p:blipFill>
          <a:blip r:embed="rId3"/>
          <a:stretch>
            <a:fillRect/>
          </a:stretch>
        </p:blipFill>
        <p:spPr>
          <a:xfrm>
            <a:off x="3189950" y="1827895"/>
            <a:ext cx="2764097" cy="556869"/>
          </a:xfrm>
          <a:prstGeom prst="rect">
            <a:avLst/>
          </a:prstGeom>
        </p:spPr>
      </p:pic>
      <p:pic>
        <p:nvPicPr>
          <p:cNvPr id="12" name="Picture 11">
            <a:extLst>
              <a:ext uri="{FF2B5EF4-FFF2-40B4-BE49-F238E27FC236}">
                <a16:creationId xmlns:a16="http://schemas.microsoft.com/office/drawing/2014/main" id="{F3E1382B-D8C7-D142-7980-FDA4B1ADE8C5}"/>
              </a:ext>
            </a:extLst>
          </p:cNvPr>
          <p:cNvPicPr>
            <a:picLocks noChangeAspect="1"/>
          </p:cNvPicPr>
          <p:nvPr/>
        </p:nvPicPr>
        <p:blipFill>
          <a:blip r:embed="rId4"/>
          <a:stretch>
            <a:fillRect/>
          </a:stretch>
        </p:blipFill>
        <p:spPr>
          <a:xfrm>
            <a:off x="3606018" y="2584109"/>
            <a:ext cx="1931959" cy="466124"/>
          </a:xfrm>
          <a:prstGeom prst="rect">
            <a:avLst/>
          </a:prstGeom>
        </p:spPr>
      </p:pic>
      <p:pic>
        <p:nvPicPr>
          <p:cNvPr id="1046" name="Picture 22" descr="ecanim">
            <a:extLst>
              <a:ext uri="{FF2B5EF4-FFF2-40B4-BE49-F238E27FC236}">
                <a16:creationId xmlns:a16="http://schemas.microsoft.com/office/drawing/2014/main" id="{420F29FB-911E-B855-3FB5-17E212D562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779" y="3428999"/>
            <a:ext cx="3762474" cy="256258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8068849A-2843-55BA-7D42-1DFF205950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7086" y="3608420"/>
            <a:ext cx="4000897" cy="22538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Warning with solid fill">
            <a:extLst>
              <a:ext uri="{FF2B5EF4-FFF2-40B4-BE49-F238E27FC236}">
                <a16:creationId xmlns:a16="http://schemas.microsoft.com/office/drawing/2014/main" id="{57E23FE8-E8F5-EFF5-895D-1726BD9C3A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8877" y="2529283"/>
            <a:ext cx="437354" cy="437354"/>
          </a:xfrm>
          <a:prstGeom prst="rect">
            <a:avLst/>
          </a:prstGeom>
        </p:spPr>
      </p:pic>
    </p:spTree>
    <p:extLst>
      <p:ext uri="{BB962C8B-B14F-4D97-AF65-F5344CB8AC3E}">
        <p14:creationId xmlns:p14="http://schemas.microsoft.com/office/powerpoint/2010/main" val="314399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elliptic curves - How does ECC go from decimals to integers? - Cryptography  Stack Exchange">
            <a:extLst>
              <a:ext uri="{FF2B5EF4-FFF2-40B4-BE49-F238E27FC236}">
                <a16:creationId xmlns:a16="http://schemas.microsoft.com/office/drawing/2014/main" id="{357BAF0C-D525-2F40-AA7B-ED1FCB5DF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607" y="3224476"/>
            <a:ext cx="2675971" cy="26840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ECE6110-0ED0-1571-4AE2-CA44BD70B609}"/>
              </a:ext>
            </a:extLst>
          </p:cNvPr>
          <p:cNvPicPr>
            <a:picLocks noChangeAspect="1"/>
          </p:cNvPicPr>
          <p:nvPr/>
        </p:nvPicPr>
        <p:blipFill>
          <a:blip r:embed="rId3"/>
          <a:stretch>
            <a:fillRect/>
          </a:stretch>
        </p:blipFill>
        <p:spPr>
          <a:xfrm>
            <a:off x="1653690" y="3507086"/>
            <a:ext cx="2394204" cy="2401437"/>
          </a:xfrm>
          <a:prstGeom prst="rect">
            <a:avLst/>
          </a:prstGeom>
        </p:spPr>
      </p:pic>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dirty="0"/>
              <a:t>Phép cộng trên đường cong Elliptic</a:t>
            </a:r>
          </a:p>
        </p:txBody>
      </p:sp>
      <p:pic>
        <p:nvPicPr>
          <p:cNvPr id="2050" name="Picture 2">
            <a:extLst>
              <a:ext uri="{FF2B5EF4-FFF2-40B4-BE49-F238E27FC236}">
                <a16:creationId xmlns:a16="http://schemas.microsoft.com/office/drawing/2014/main" id="{76C90806-CBC4-1E8A-E66B-94F931CBC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2607" y="818000"/>
            <a:ext cx="2428420" cy="24014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relatively easy to understand) primer on elliptic curve cryptography |  Ars Technica">
            <a:extLst>
              <a:ext uri="{FF2B5EF4-FFF2-40B4-BE49-F238E27FC236}">
                <a16:creationId xmlns:a16="http://schemas.microsoft.com/office/drawing/2014/main" id="{5A05E696-6F23-450B-98D0-F518A142C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93" y="818001"/>
            <a:ext cx="2751729" cy="2751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564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3748</TotalTime>
  <Words>1203</Words>
  <Application>Microsoft Office PowerPoint</Application>
  <PresentationFormat>On-screen Show (4:3)</PresentationFormat>
  <Paragraphs>197</Paragraphs>
  <Slides>29</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Lato</vt:lpstr>
      <vt:lpstr>Wingdings</vt:lpstr>
      <vt:lpstr>Office Theme</vt:lpstr>
      <vt:lpstr>1_Office Theme</vt:lpstr>
      <vt:lpstr>PowerPoint Presentation</vt:lpstr>
      <vt:lpstr>Nội dung</vt:lpstr>
      <vt:lpstr>Nội dung</vt:lpstr>
      <vt:lpstr>Chữ ký số</vt:lpstr>
      <vt:lpstr>BLS</vt:lpstr>
      <vt:lpstr>BLS</vt:lpstr>
      <vt:lpstr>Nội dung</vt:lpstr>
      <vt:lpstr>Đường cong Elliptic</vt:lpstr>
      <vt:lpstr>Phép cộng trên đường cong Elliptic</vt:lpstr>
      <vt:lpstr>Phép cộng trên đường cong Elliptic</vt:lpstr>
      <vt:lpstr>Bilinear pairing</vt:lpstr>
      <vt:lpstr>Nội dung</vt:lpstr>
      <vt:lpstr>Sinh khóa </vt:lpstr>
      <vt:lpstr>Điền chữ ký</vt:lpstr>
      <vt:lpstr>Xác thực</vt:lpstr>
      <vt:lpstr>Aggregation</vt:lpstr>
      <vt:lpstr>Xác thực (cùng văn bản)</vt:lpstr>
      <vt:lpstr>Xác thực (khác văn bản)</vt:lpstr>
      <vt:lpstr>Nội dung</vt:lpstr>
      <vt:lpstr>Vấn đề của lược đồ sinh khóa trước BLS trong Blockchain</vt:lpstr>
      <vt:lpstr>BLS trong Blockchain</vt:lpstr>
      <vt:lpstr>Nội dung</vt:lpstr>
      <vt:lpstr>Kết luận</vt:lpstr>
      <vt:lpstr>PowerPoint Presentation</vt:lpstr>
      <vt:lpstr>Nội dung</vt:lpstr>
      <vt:lpstr>Nội dung</vt:lpstr>
      <vt:lpstr>Nội dung</vt:lpstr>
      <vt:lpstr>Nội dung</vt:lpstr>
      <vt:lpstr>Nội dung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TA HUU BINH 20190094</cp:lastModifiedBy>
  <cp:revision>180</cp:revision>
  <dcterms:created xsi:type="dcterms:W3CDTF">2021-05-28T04:32:29Z</dcterms:created>
  <dcterms:modified xsi:type="dcterms:W3CDTF">2022-07-21T04:59:06Z</dcterms:modified>
</cp:coreProperties>
</file>